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87" r:id="rId3"/>
    <p:sldId id="339" r:id="rId4"/>
    <p:sldId id="258" r:id="rId5"/>
    <p:sldId id="413" r:id="rId6"/>
    <p:sldId id="442" r:id="rId7"/>
    <p:sldId id="443" r:id="rId8"/>
    <p:sldId id="360" r:id="rId9"/>
    <p:sldId id="444" r:id="rId10"/>
    <p:sldId id="445" r:id="rId11"/>
    <p:sldId id="414" r:id="rId12"/>
    <p:sldId id="446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455" r:id="rId22"/>
    <p:sldId id="388" r:id="rId23"/>
    <p:sldId id="456" r:id="rId24"/>
    <p:sldId id="457" r:id="rId25"/>
    <p:sldId id="460" r:id="rId26"/>
    <p:sldId id="470" r:id="rId27"/>
    <p:sldId id="461" r:id="rId28"/>
    <p:sldId id="459" r:id="rId29"/>
    <p:sldId id="462" r:id="rId30"/>
    <p:sldId id="465" r:id="rId31"/>
    <p:sldId id="466" r:id="rId32"/>
    <p:sldId id="467" r:id="rId33"/>
    <p:sldId id="469" r:id="rId34"/>
    <p:sldId id="468" r:id="rId35"/>
    <p:sldId id="464" r:id="rId36"/>
    <p:sldId id="463" r:id="rId37"/>
    <p:sldId id="441" r:id="rId3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0002"/>
    <a:srgbClr val="950304"/>
    <a:srgbClr val="000BF4"/>
    <a:srgbClr val="00E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50"/>
    <p:restoredTop sz="96405"/>
  </p:normalViewPr>
  <p:slideViewPr>
    <p:cSldViewPr snapToGrid="0" snapToObjects="1">
      <p:cViewPr varScale="1">
        <p:scale>
          <a:sx n="124" d="100"/>
          <a:sy n="124" d="100"/>
        </p:scale>
        <p:origin x="17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15DB-1FD1-6041-A475-2D3895381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D5305-2ABA-A34E-843A-D906DEF1E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F136F-4673-7E4C-8BB0-79C35938D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8051-66BA-7F4A-A390-15D185AC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B62E4-8205-B24C-A1CA-A07A85F4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04896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0DA0-8FF4-EF44-9FD8-83DC68F7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68EC3-BA57-CF4D-AD3E-0BA6C17AE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03B3-94FF-0843-A152-E9EBD22F3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5F020-CA9E-C74A-A1C5-77AE67CC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7B04A-BBD0-EA4C-81DF-BC1FB3ED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7130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63712-1A48-A844-8D65-6E335EA049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B6E0C-A0E9-124F-947C-794B7D302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D7245-31F2-7043-97D0-8196FD45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4340-7479-014E-A57C-4410C761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9AB6B-5785-9B4F-B615-04671E8A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0847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B39FC-C4CF-B54C-BD21-4A29C64D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F8B46-F421-F545-ADF2-7878331BA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E60C7-54F9-8E44-B2B5-7CC5DBAD1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67EF1-9416-0F46-BA6D-4F53F874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95E47-C747-6149-A008-5F525680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86308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B5F9-2143-D54B-9213-1CC210FA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42B0B-C55E-1B46-B34B-9F1BA0F26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90275-6CAE-2A46-9F4C-016AD6918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300CE-7E3B-8147-B9B3-116B1C6A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971C9-1D59-5148-AC4B-88DEEE30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78219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F5AC-F084-854F-B9FE-F9F8DFA4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4ABD4-37D2-9848-9D48-7B956CF0A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3DCED-78DD-7340-A0D1-4F23BACAC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919BC-A222-1749-A503-B6B37C6E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A224E-CEF3-3945-B0B3-1004AB9B3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01BC0-6C04-3D48-93D2-CA819E14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1700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1A64-02CE-7241-9786-4F5012EC7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88599-2C34-2340-B6C6-96A651D45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E1152-2012-1E43-85E0-CE82DE3B2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BADB07-E1AB-C145-B587-95F8B60ED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F5745-E6C5-664B-B934-E119FE11AB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1D0683-EF81-304D-BE14-39828290C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A7099-D91A-8F4B-8E2E-D51FB8C1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6D073-E448-0145-B38C-0F49711B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563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1911-E922-3844-A380-705E8C53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B7295-A75B-4142-8840-C674FD141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A43E3-87C8-1C47-87A9-13BCE47DB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22826-B996-BA4A-AF1D-250A92CE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5629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52405B-AFC6-A243-992E-FCD28570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A300A-CBA2-EF43-90D7-CB0280928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50203-A9C1-1647-9D11-9DE62AA0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604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BA78-C642-294A-A73F-F994BE10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D56C1-C4BC-4847-BED4-2701F61B2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1A6F1-1FB3-3A4E-8D30-97AB014A5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59231-63B7-DE44-8B93-F6416FA2D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04FDD-2D42-F14F-90C2-06078D85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F1AAF-68FB-1746-BC5F-74921092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5764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F119-680C-D841-B34B-3490973B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4A0F81-AE05-D546-B8C8-07DF9512C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FCC85-CFE3-9245-AD1A-9C93E52A3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93AEA-BCE0-BF4E-B430-B91A2B98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B9818-1E5F-3844-BB7B-D48E3BC3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0522B-A541-8A41-A3C1-92110A50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6375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B7AD3C-4906-A343-AC8A-390B87BC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CCFA-CB8C-7045-A25C-E6E4615EB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125C4-F73C-834C-A494-F403BCBA6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5EF6-B753-6845-8DDE-8B2F1383A3EE}" type="datetimeFigureOut">
              <a:rPr lang="en-CN" smtClean="0"/>
              <a:t>2021/12/6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AFAA9-F77B-EE4F-96DA-679042F4F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DCCD5-FF31-CB47-936E-B99A5C00D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882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3.png"/><Relationship Id="rId10" Type="http://schemas.openxmlformats.org/officeDocument/2006/relationships/image" Target="../media/image78.png"/><Relationship Id="rId4" Type="http://schemas.openxmlformats.org/officeDocument/2006/relationships/image" Target="../media/image2.png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83.png"/><Relationship Id="rId12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96.png"/><Relationship Id="rId5" Type="http://schemas.openxmlformats.org/officeDocument/2006/relationships/image" Target="../media/image81.png"/><Relationship Id="rId10" Type="http://schemas.openxmlformats.org/officeDocument/2006/relationships/image" Target="../media/image900.png"/><Relationship Id="rId4" Type="http://schemas.openxmlformats.org/officeDocument/2006/relationships/image" Target="../media/image95.png"/><Relationship Id="rId9" Type="http://schemas.openxmlformats.org/officeDocument/2006/relationships/image" Target="../media/image85.png"/><Relationship Id="rId14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5.png"/><Relationship Id="rId4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0.png"/><Relationship Id="rId3" Type="http://schemas.openxmlformats.org/officeDocument/2006/relationships/image" Target="../media/image135.png"/><Relationship Id="rId7" Type="http://schemas.openxmlformats.org/officeDocument/2006/relationships/image" Target="../media/image133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10.png"/><Relationship Id="rId4" Type="http://schemas.openxmlformats.org/officeDocument/2006/relationships/image" Target="../media/image136.png"/><Relationship Id="rId9" Type="http://schemas.openxmlformats.org/officeDocument/2006/relationships/image" Target="../media/image13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47.png"/><Relationship Id="rId5" Type="http://schemas.openxmlformats.org/officeDocument/2006/relationships/image" Target="../media/image145.png"/><Relationship Id="rId10" Type="http://schemas.openxmlformats.org/officeDocument/2006/relationships/image" Target="../media/image154.png"/><Relationship Id="rId4" Type="http://schemas.openxmlformats.org/officeDocument/2006/relationships/image" Target="../media/image144.png"/><Relationship Id="rId9" Type="http://schemas.openxmlformats.org/officeDocument/2006/relationships/image" Target="../media/image1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915" y="1963982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sz="4400" b="1" dirty="0"/>
              <a:t>GAMES103: Intro to Physics-Based Animation</a:t>
            </a:r>
            <a:endParaRPr kumimoji="1" lang="zh-CN" altLang="en-US" sz="44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371EAF-5867-374F-AC96-758B0A75D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3930" y="3429000"/>
            <a:ext cx="8065228" cy="1493500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Constraint Approaches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</a:t>
            </a:fld>
            <a:endParaRPr kumimoji="1" lang="zh-CN" altLang="en-US" dirty="0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7D73C640-F0C3-024F-933C-613F8958CF5E}"/>
              </a:ext>
            </a:extLst>
          </p:cNvPr>
          <p:cNvSpPr txBox="1">
            <a:spLocks/>
          </p:cNvSpPr>
          <p:nvPr/>
        </p:nvSpPr>
        <p:spPr>
          <a:xfrm>
            <a:off x="2196330" y="4689285"/>
            <a:ext cx="8065228" cy="1493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dirty="0"/>
              <a:t>Huamin Wang</a:t>
            </a:r>
          </a:p>
          <a:p>
            <a:endParaRPr kumimoji="1" lang="en-US" altLang="zh-CN" sz="4000" dirty="0"/>
          </a:p>
          <a:p>
            <a:r>
              <a:rPr kumimoji="1" lang="en-US" altLang="zh-CN" sz="4000" dirty="0"/>
              <a:t>Nov 2021</a:t>
            </a:r>
          </a:p>
        </p:txBody>
      </p:sp>
    </p:spTree>
    <p:extLst>
      <p:ext uri="{BB962C8B-B14F-4D97-AF65-F5344CB8AC3E}">
        <p14:creationId xmlns:p14="http://schemas.microsoft.com/office/powerpoint/2010/main" val="182899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Multiple Springs – A Jacobi Approach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0A8FEC64-B101-AD4E-BBE5-370ABC07C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206" y="1719476"/>
            <a:ext cx="4546116" cy="431760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To avoid bias, the Jacobi approach projects all of the edges simultaneously and then linearly blend the results. </a:t>
            </a:r>
          </a:p>
          <a:p>
            <a:endParaRPr lang="en-US" sz="8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The problem is an even lower convergence rate. </a:t>
            </a:r>
          </a:p>
          <a:p>
            <a:endParaRPr lang="en-US" sz="800" dirty="0">
              <a:latin typeface="+mj-lt"/>
            </a:endParaRPr>
          </a:p>
          <a:p>
            <a:r>
              <a:rPr lang="en-US" sz="2400" dirty="0">
                <a:latin typeface="+mj-lt"/>
              </a:rPr>
              <a:t>Again, the more iterations it uses, the better the constraints are enforced.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1D825DD5-A747-E24C-9E7F-30A9BF19F60F}"/>
              </a:ext>
            </a:extLst>
          </p:cNvPr>
          <p:cNvSpPr txBox="1">
            <a:spLocks/>
          </p:cNvSpPr>
          <p:nvPr/>
        </p:nvSpPr>
        <p:spPr>
          <a:xfrm>
            <a:off x="5358465" y="1343818"/>
            <a:ext cx="6213246" cy="4799511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07D38A3-F51D-7A48-B21E-DD7D75CD39A7}"/>
                  </a:ext>
                </a:extLst>
              </p:cNvPr>
              <p:cNvSpPr/>
              <p:nvPr/>
            </p:nvSpPr>
            <p:spPr>
              <a:xfrm>
                <a:off x="6003880" y="3582172"/>
                <a:ext cx="5602904" cy="583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box>
                        <m: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box>
                        <m: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/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07D38A3-F51D-7A48-B21E-DD7D75CD3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880" y="3582172"/>
                <a:ext cx="5602904" cy="583621"/>
              </a:xfrm>
              <a:prstGeom prst="rect">
                <a:avLst/>
              </a:prstGeom>
              <a:blipFill>
                <a:blip r:embed="rId2"/>
                <a:stretch>
                  <a:fillRect t="-23913" b="-108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2142868-87F9-FC43-81C3-3D486E53352F}"/>
                  </a:ext>
                </a:extLst>
              </p:cNvPr>
              <p:cNvSpPr/>
              <p:nvPr/>
            </p:nvSpPr>
            <p:spPr>
              <a:xfrm>
                <a:off x="6003880" y="4076620"/>
                <a:ext cx="5602904" cy="583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box>
                        <m: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/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2142868-87F9-FC43-81C3-3D486E533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880" y="4076620"/>
                <a:ext cx="5602904" cy="583621"/>
              </a:xfrm>
              <a:prstGeom prst="rect">
                <a:avLst/>
              </a:prstGeom>
              <a:blipFill>
                <a:blip r:embed="rId3"/>
                <a:stretch>
                  <a:fillRect t="-23913" b="-108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43D6A52-B69A-D148-ACAC-C0AC48BA3F67}"/>
                  </a:ext>
                </a:extLst>
              </p:cNvPr>
              <p:cNvSpPr/>
              <p:nvPr/>
            </p:nvSpPr>
            <p:spPr>
              <a:xfrm>
                <a:off x="5789447" y="3247274"/>
                <a:ext cx="271228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every edge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43D6A52-B69A-D148-ACAC-C0AC48BA3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447" y="3247274"/>
                <a:ext cx="2712281" cy="400110"/>
              </a:xfrm>
              <a:prstGeom prst="rect">
                <a:avLst/>
              </a:prstGeom>
              <a:blipFill>
                <a:blip r:embed="rId4"/>
                <a:stretch>
                  <a:fillRect l="-2804" t="-909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B9E4F57-94AE-ED41-92D3-8F985AE25AA2}"/>
                  </a:ext>
                </a:extLst>
              </p:cNvPr>
              <p:cNvSpPr/>
              <p:nvPr/>
            </p:nvSpPr>
            <p:spPr>
              <a:xfrm>
                <a:off x="5364810" y="1827765"/>
                <a:ext cx="463027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B9E4F57-94AE-ED41-92D3-8F985AE25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810" y="1827765"/>
                <a:ext cx="4630277" cy="400110"/>
              </a:xfrm>
              <a:prstGeom prst="rect">
                <a:avLst/>
              </a:prstGeom>
              <a:blipFill>
                <a:blip r:embed="rId5"/>
                <a:stretch>
                  <a:fillRect l="-1366" t="-9375" b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0D30394-CA86-3E48-8C42-F569C3D919C2}"/>
                  </a:ext>
                </a:extLst>
              </p:cNvPr>
              <p:cNvSpPr/>
              <p:nvPr/>
            </p:nvSpPr>
            <p:spPr>
              <a:xfrm>
                <a:off x="6196779" y="2542587"/>
                <a:ext cx="1536116" cy="408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0D30394-CA86-3E48-8C42-F569C3D91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79" y="2542587"/>
                <a:ext cx="1536116" cy="408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1225E46-6B5B-DF4A-85A5-49B8D97E173D}"/>
                  </a:ext>
                </a:extLst>
              </p:cNvPr>
              <p:cNvSpPr/>
              <p:nvPr/>
            </p:nvSpPr>
            <p:spPr>
              <a:xfrm>
                <a:off x="6196779" y="2906699"/>
                <a:ext cx="1209861" cy="401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1225E46-6B5B-DF4A-85A5-49B8D97E1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79" y="2906699"/>
                <a:ext cx="1209861" cy="4010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41460CA-7E0D-C448-BC69-C870ECA52E50}"/>
                  </a:ext>
                </a:extLst>
              </p:cNvPr>
              <p:cNvSpPr/>
              <p:nvPr/>
            </p:nvSpPr>
            <p:spPr>
              <a:xfrm>
                <a:off x="5789447" y="2172783"/>
                <a:ext cx="2038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every vertex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41460CA-7E0D-C448-BC69-C870ECA52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447" y="2172783"/>
                <a:ext cx="2038828" cy="400110"/>
              </a:xfrm>
              <a:prstGeom prst="rect">
                <a:avLst/>
              </a:prstGeom>
              <a:blipFill>
                <a:blip r:embed="rId8"/>
                <a:stretch>
                  <a:fillRect l="-3727" t="-606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F9C258-748B-784E-8DA8-C391015465A7}"/>
                  </a:ext>
                </a:extLst>
              </p:cNvPr>
              <p:cNvSpPr/>
              <p:nvPr/>
            </p:nvSpPr>
            <p:spPr>
              <a:xfrm>
                <a:off x="6196779" y="4529439"/>
                <a:ext cx="2272169" cy="401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F9C258-748B-784E-8DA8-C391015465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79" y="4529439"/>
                <a:ext cx="2272169" cy="4010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02C463-C916-5046-BA47-DC2D5B8DE60E}"/>
                  </a:ext>
                </a:extLst>
              </p:cNvPr>
              <p:cNvSpPr/>
              <p:nvPr/>
            </p:nvSpPr>
            <p:spPr>
              <a:xfrm>
                <a:off x="6196779" y="4894674"/>
                <a:ext cx="2272169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02C463-C916-5046-BA47-DC2D5B8DE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79" y="4894674"/>
                <a:ext cx="2272169" cy="424796"/>
              </a:xfrm>
              <a:prstGeom prst="rect">
                <a:avLst/>
              </a:prstGeom>
              <a:blipFill>
                <a:blip r:embed="rId10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4C9F536-0BCD-7742-A534-541D6DFC95FC}"/>
                  </a:ext>
                </a:extLst>
              </p:cNvPr>
              <p:cNvSpPr/>
              <p:nvPr/>
            </p:nvSpPr>
            <p:spPr>
              <a:xfrm>
                <a:off x="6222625" y="5600187"/>
                <a:ext cx="3303518" cy="408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)/(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4C9F536-0BCD-7742-A534-541D6DFC95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625" y="5600187"/>
                <a:ext cx="3303518" cy="408060"/>
              </a:xfrm>
              <a:prstGeom prst="rect">
                <a:avLst/>
              </a:prstGeom>
              <a:blipFill>
                <a:blip r:embed="rId11"/>
                <a:stretch>
                  <a:fillRect r="-383" b="-90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1F06538-761B-1F44-A252-8757907697B1}"/>
                  </a:ext>
                </a:extLst>
              </p:cNvPr>
              <p:cNvSpPr/>
              <p:nvPr/>
            </p:nvSpPr>
            <p:spPr>
              <a:xfrm>
                <a:off x="5789447" y="5283243"/>
                <a:ext cx="20388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every vertex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1F06538-761B-1F44-A252-875790769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447" y="5283243"/>
                <a:ext cx="2038828" cy="400110"/>
              </a:xfrm>
              <a:prstGeom prst="rect">
                <a:avLst/>
              </a:prstGeom>
              <a:blipFill>
                <a:blip r:embed="rId12"/>
                <a:stretch>
                  <a:fillRect l="-3727" t="-9375"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6C62884-77BC-824C-A505-EE9E6C0A22D3}"/>
              </a:ext>
            </a:extLst>
          </p:cNvPr>
          <p:cNvSpPr/>
          <p:nvPr/>
        </p:nvSpPr>
        <p:spPr>
          <a:xfrm>
            <a:off x="6964837" y="1343818"/>
            <a:ext cx="2814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Projection (by Jacobi)</a:t>
            </a:r>
            <a:endParaRPr lang="en-C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085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Position Based Dynamics (PBD)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E3FE3CE1-EF50-064F-9C56-2A1A87FE15B8}"/>
              </a:ext>
            </a:extLst>
          </p:cNvPr>
          <p:cNvSpPr txBox="1">
            <a:spLocks/>
          </p:cNvSpPr>
          <p:nvPr/>
        </p:nvSpPr>
        <p:spPr>
          <a:xfrm>
            <a:off x="811658" y="96437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Position based dynamics (PBD) is based on the projection function.</a:t>
            </a:r>
            <a:endParaRPr lang="en-CN" sz="2400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05F96A5B-6269-E544-ADAD-7D15EF635823}"/>
              </a:ext>
            </a:extLst>
          </p:cNvPr>
          <p:cNvSpPr txBox="1">
            <a:spLocks/>
          </p:cNvSpPr>
          <p:nvPr/>
        </p:nvSpPr>
        <p:spPr>
          <a:xfrm>
            <a:off x="7288325" y="2053290"/>
            <a:ext cx="4065475" cy="3201707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D16A91-4F96-6B4C-A83C-F487AC71D438}"/>
              </a:ext>
            </a:extLst>
          </p:cNvPr>
          <p:cNvSpPr/>
          <p:nvPr/>
        </p:nvSpPr>
        <p:spPr>
          <a:xfrm>
            <a:off x="8303360" y="2084216"/>
            <a:ext cx="2188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A PBD Simulator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8BF5D44-F55A-6048-B7D2-21921EE81125}"/>
                  </a:ext>
                </a:extLst>
              </p:cNvPr>
              <p:cNvSpPr/>
              <p:nvPr/>
            </p:nvSpPr>
            <p:spPr>
              <a:xfrm>
                <a:off x="7630836" y="2565751"/>
                <a:ext cx="35338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//Do Simulation, update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2000" dirty="0">
                    <a:latin typeface="+mj-lt"/>
                  </a:rPr>
                  <a:t> 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8BF5D44-F55A-6048-B7D2-21921EE81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2565751"/>
                <a:ext cx="3533853" cy="400110"/>
              </a:xfrm>
              <a:prstGeom prst="rect">
                <a:avLst/>
              </a:prstGeom>
              <a:blipFill>
                <a:blip r:embed="rId2"/>
                <a:stretch>
                  <a:fillRect l="-1792" t="-9375" b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AE1C859-2A5D-D947-B569-E703C49A5987}"/>
                  </a:ext>
                </a:extLst>
              </p:cNvPr>
              <p:cNvSpPr/>
              <p:nvPr/>
            </p:nvSpPr>
            <p:spPr>
              <a:xfrm>
                <a:off x="7630836" y="4091715"/>
                <a:ext cx="330351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rojection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AE1C859-2A5D-D947-B569-E703C49A5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4091715"/>
                <a:ext cx="3303518" cy="400110"/>
              </a:xfrm>
              <a:prstGeom prst="rect">
                <a:avLst/>
              </a:prstGeom>
              <a:blipFill>
                <a:blip r:embed="rId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2288BDA-ADEA-4C44-AB03-A33F25FF03DD}"/>
                  </a:ext>
                </a:extLst>
              </p:cNvPr>
              <p:cNvSpPr/>
              <p:nvPr/>
            </p:nvSpPr>
            <p:spPr>
              <a:xfrm>
                <a:off x="7630836" y="2897504"/>
                <a:ext cx="1297602" cy="408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2288BDA-ADEA-4C44-AB03-A33F25FF0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2897504"/>
                <a:ext cx="1297602" cy="40806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BC9E766-E337-0D45-9903-4DF898104D5D}"/>
                  </a:ext>
                </a:extLst>
              </p:cNvPr>
              <p:cNvSpPr/>
              <p:nvPr/>
            </p:nvSpPr>
            <p:spPr>
              <a:xfrm>
                <a:off x="7630836" y="3284096"/>
                <a:ext cx="1297602" cy="408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BC9E766-E337-0D45-9903-4DF898104D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3284096"/>
                <a:ext cx="1297602" cy="40806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233384C1-CDC4-2840-83A6-E946428DB7A5}"/>
              </a:ext>
            </a:extLst>
          </p:cNvPr>
          <p:cNvSpPr/>
          <p:nvPr/>
        </p:nvSpPr>
        <p:spPr>
          <a:xfrm>
            <a:off x="7630836" y="3683655"/>
            <a:ext cx="2016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//Now PBD starts.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CF883DE-53BB-5C40-9AFF-1B86AE61D4C4}"/>
                  </a:ext>
                </a:extLst>
              </p:cNvPr>
              <p:cNvSpPr/>
              <p:nvPr/>
            </p:nvSpPr>
            <p:spPr>
              <a:xfrm>
                <a:off x="7630836" y="4461856"/>
                <a:ext cx="300448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CF883DE-53BB-5C40-9AFF-1B86AE61D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4461856"/>
                <a:ext cx="3004482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8DA2CAD-BEF7-454B-869D-B930EEA848EE}"/>
                  </a:ext>
                </a:extLst>
              </p:cNvPr>
              <p:cNvSpPr/>
              <p:nvPr/>
            </p:nvSpPr>
            <p:spPr>
              <a:xfrm>
                <a:off x="7630836" y="4854887"/>
                <a:ext cx="300448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8DA2CAD-BEF7-454B-869D-B930EEA84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36" y="4854887"/>
                <a:ext cx="300448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43D2E67C-4981-2E48-A5DE-178CF2DDB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156" y="1924962"/>
            <a:ext cx="6517313" cy="431760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The stiffness behavior, i.e., how tightly constraints are enforced, is subject to non-physical factors.</a:t>
            </a:r>
          </a:p>
          <a:p>
            <a:pPr lvl="1"/>
            <a:r>
              <a:rPr lang="en-US" sz="2000" dirty="0">
                <a:latin typeface="+mj-lt"/>
              </a:rPr>
              <a:t>The number of iterations</a:t>
            </a:r>
          </a:p>
          <a:p>
            <a:pPr lvl="1"/>
            <a:r>
              <a:rPr lang="en-US" sz="2000" dirty="0">
                <a:latin typeface="+mj-lt"/>
              </a:rPr>
              <a:t>The mesh resolution</a:t>
            </a:r>
          </a:p>
          <a:p>
            <a:pPr lvl="1"/>
            <a:endParaRPr lang="en-US" sz="8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The velocity update following projection is important to dynamic effects.</a:t>
            </a:r>
          </a:p>
          <a:p>
            <a:endParaRPr lang="en-US" sz="8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This method is applicable to other constraints as well, including triangle constraints, volume constraints, and collision constraints.  </a:t>
            </a:r>
          </a:p>
          <a:p>
            <a:pPr lvl="1"/>
            <a:r>
              <a:rPr lang="en-US" sz="2000" dirty="0">
                <a:latin typeface="+mj-lt"/>
              </a:rPr>
              <a:t>To implement these constraints, simply define their projection functions.</a:t>
            </a:r>
          </a:p>
          <a:p>
            <a:pPr marL="457200" lvl="1" indent="0">
              <a:buNone/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974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C7B5CD-E0D8-5D40-8F1A-069F904C8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" t="2814" r="41760" b="7315"/>
          <a:stretch/>
        </p:blipFill>
        <p:spPr>
          <a:xfrm>
            <a:off x="5882640" y="676435"/>
            <a:ext cx="6188287" cy="6045040"/>
          </a:xfrm>
          <a:prstGeom prst="rect">
            <a:avLst/>
          </a:prstGeom>
          <a:ln w="127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Pros and Cons of PBD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43D2E67C-4981-2E48-A5DE-178CF2DDB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637" y="1691281"/>
            <a:ext cx="5148843" cy="431760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+mj-lt"/>
              </a:rPr>
              <a:t>Pros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+mj-lt"/>
              </a:rPr>
              <a:t>Parallelable on GPUs (PhysX)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+mj-lt"/>
              </a:rPr>
              <a:t>Easy to implement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+mj-lt"/>
              </a:rPr>
              <a:t>Fast in low resolutions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+mj-lt"/>
              </a:rPr>
              <a:t>Generic, can handle other coupling and constraints, including fluids</a:t>
            </a:r>
          </a:p>
          <a:p>
            <a:pPr lvl="1"/>
            <a:endParaRPr lang="en-US" sz="1000" dirty="0">
              <a:latin typeface="+mj-lt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Cons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+mj-lt"/>
              </a:rPr>
              <a:t>Not physically correct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+mj-lt"/>
              </a:rPr>
              <a:t>Low performance in high resolutions</a:t>
            </a:r>
          </a:p>
          <a:p>
            <a:pPr lvl="2"/>
            <a:r>
              <a:rPr lang="en-US" sz="1600" dirty="0">
                <a:solidFill>
                  <a:schemeClr val="accent2"/>
                </a:solidFill>
                <a:latin typeface="+mj-lt"/>
              </a:rPr>
              <a:t>Hierarchical approaches (can cause oscillation and other issues…)</a:t>
            </a:r>
          </a:p>
          <a:p>
            <a:pPr lvl="2"/>
            <a:r>
              <a:rPr lang="en-US" sz="1600" dirty="0">
                <a:solidFill>
                  <a:schemeClr val="accent2"/>
                </a:solidFill>
                <a:latin typeface="+mj-lt"/>
              </a:rPr>
              <a:t>Acceleration approaches, like Chebyshev</a:t>
            </a:r>
          </a:p>
        </p:txBody>
      </p:sp>
    </p:spTree>
    <p:extLst>
      <p:ext uri="{BB962C8B-B14F-4D97-AF65-F5344CB8AC3E}">
        <p14:creationId xmlns:p14="http://schemas.microsoft.com/office/powerpoint/2010/main" val="417192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560009-4EB2-D04B-B0DB-59D08CEA1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52" t="10666" r="31204" b="12444"/>
          <a:stretch/>
        </p:blipFill>
        <p:spPr>
          <a:xfrm>
            <a:off x="6155634" y="929583"/>
            <a:ext cx="4172022" cy="5426766"/>
          </a:xfrm>
          <a:prstGeom prst="rect">
            <a:avLst/>
          </a:prstGeom>
          <a:solidFill>
            <a:schemeClr val="bg1"/>
          </a:solidFill>
          <a:ln w="127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44B2B0-F661-9345-AD4D-A4C1EC2F269A}"/>
              </a:ext>
            </a:extLst>
          </p:cNvPr>
          <p:cNvSpPr/>
          <p:nvPr/>
        </p:nvSpPr>
        <p:spPr>
          <a:xfrm>
            <a:off x="864741" y="2967335"/>
            <a:ext cx="5072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Muller. 2008. </a:t>
            </a:r>
            <a:r>
              <a:rPr lang="en-US" i="1" dirty="0">
                <a:latin typeface="+mj-lt"/>
              </a:rPr>
              <a:t>Hierarchical Position Based Dynamics. </a:t>
            </a:r>
            <a:r>
              <a:rPr lang="en-US" dirty="0">
                <a:latin typeface="+mj-lt"/>
              </a:rPr>
              <a:t>VRIPHYS.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1DD6C3-2219-4D4E-9361-3D77315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CN" b="1" dirty="0"/>
              <a:t>After-Class Reading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9E42D0-0AE0-4949-8B03-7E6525B0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1135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Strain Limiting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E3FE3CE1-EF50-064F-9C56-2A1A87FE15B8}"/>
              </a:ext>
            </a:extLst>
          </p:cNvPr>
          <p:cNvSpPr txBox="1">
            <a:spLocks/>
          </p:cNvSpPr>
          <p:nvPr/>
        </p:nvSpPr>
        <p:spPr>
          <a:xfrm>
            <a:off x="811658" y="96437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Strain limiting aims at using the projection function for correction only.</a:t>
            </a:r>
            <a:endParaRPr lang="en-CN" sz="2400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05F96A5B-6269-E544-ADAD-7D15EF635823}"/>
              </a:ext>
            </a:extLst>
          </p:cNvPr>
          <p:cNvSpPr txBox="1">
            <a:spLocks/>
          </p:cNvSpPr>
          <p:nvPr/>
        </p:nvSpPr>
        <p:spPr>
          <a:xfrm>
            <a:off x="5152923" y="2284090"/>
            <a:ext cx="4471137" cy="3201707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D16A91-4F96-6B4C-A83C-F487AC71D438}"/>
              </a:ext>
            </a:extLst>
          </p:cNvPr>
          <p:cNvSpPr/>
          <p:nvPr/>
        </p:nvSpPr>
        <p:spPr>
          <a:xfrm>
            <a:off x="5427563" y="2284090"/>
            <a:ext cx="4051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A Simulator with Strain Limiting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8BF5D44-F55A-6048-B7D2-21921EE81125}"/>
                  </a:ext>
                </a:extLst>
              </p:cNvPr>
              <p:cNvSpPr/>
              <p:nvPr/>
            </p:nvSpPr>
            <p:spPr>
              <a:xfrm>
                <a:off x="5736733" y="2784143"/>
                <a:ext cx="35338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//Do Simulation, update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2000" dirty="0">
                    <a:latin typeface="+mj-lt"/>
                  </a:rPr>
                  <a:t> 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8BF5D44-F55A-6048-B7D2-21921EE81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733" y="2784143"/>
                <a:ext cx="3533853" cy="400110"/>
              </a:xfrm>
              <a:prstGeom prst="rect">
                <a:avLst/>
              </a:prstGeom>
              <a:blipFill>
                <a:blip r:embed="rId2"/>
                <a:stretch>
                  <a:fillRect l="-1786" t="-9375"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AE1C859-2A5D-D947-B569-E703C49A5987}"/>
                  </a:ext>
                </a:extLst>
              </p:cNvPr>
              <p:cNvSpPr/>
              <p:nvPr/>
            </p:nvSpPr>
            <p:spPr>
              <a:xfrm>
                <a:off x="5736733" y="4310107"/>
                <a:ext cx="330351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00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rojection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AE1C859-2A5D-D947-B569-E703C49A5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733" y="4310107"/>
                <a:ext cx="3303518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2288BDA-ADEA-4C44-AB03-A33F25FF03DD}"/>
                  </a:ext>
                </a:extLst>
              </p:cNvPr>
              <p:cNvSpPr/>
              <p:nvPr/>
            </p:nvSpPr>
            <p:spPr>
              <a:xfrm>
                <a:off x="5736733" y="3115896"/>
                <a:ext cx="1297602" cy="408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2288BDA-ADEA-4C44-AB03-A33F25FF0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733" y="3115896"/>
                <a:ext cx="1297602" cy="40806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BC9E766-E337-0D45-9903-4DF898104D5D}"/>
                  </a:ext>
                </a:extLst>
              </p:cNvPr>
              <p:cNvSpPr/>
              <p:nvPr/>
            </p:nvSpPr>
            <p:spPr>
              <a:xfrm>
                <a:off x="5736733" y="3502488"/>
                <a:ext cx="1297602" cy="408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BC9E766-E337-0D45-9903-4DF898104D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733" y="3502488"/>
                <a:ext cx="1297602" cy="408060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233384C1-CDC4-2840-83A6-E946428DB7A5}"/>
              </a:ext>
            </a:extLst>
          </p:cNvPr>
          <p:cNvSpPr/>
          <p:nvPr/>
        </p:nvSpPr>
        <p:spPr>
          <a:xfrm>
            <a:off x="5736733" y="3902047"/>
            <a:ext cx="2991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//Now strain limiting starts.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CF883DE-53BB-5C40-9AFF-1B86AE61D4C4}"/>
                  </a:ext>
                </a:extLst>
              </p:cNvPr>
              <p:cNvSpPr/>
              <p:nvPr/>
            </p:nvSpPr>
            <p:spPr>
              <a:xfrm>
                <a:off x="5736733" y="4680248"/>
                <a:ext cx="300448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CF883DE-53BB-5C40-9AFF-1B86AE61D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733" y="4680248"/>
                <a:ext cx="3004482" cy="400110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8DA2CAD-BEF7-454B-869D-B930EEA848EE}"/>
                  </a:ext>
                </a:extLst>
              </p:cNvPr>
              <p:cNvSpPr/>
              <p:nvPr/>
            </p:nvSpPr>
            <p:spPr>
              <a:xfrm>
                <a:off x="5736733" y="5073279"/>
                <a:ext cx="300448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8DA2CAD-BEF7-454B-869D-B930EEA84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733" y="5073279"/>
                <a:ext cx="300448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E552EFAC-BC80-D342-91DE-293FCF954869}"/>
              </a:ext>
            </a:extLst>
          </p:cNvPr>
          <p:cNvSpPr txBox="1">
            <a:spLocks/>
          </p:cNvSpPr>
          <p:nvPr/>
        </p:nvSpPr>
        <p:spPr>
          <a:xfrm>
            <a:off x="632129" y="3023017"/>
            <a:ext cx="4471136" cy="9589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accent1"/>
                </a:solidFill>
              </a:rPr>
              <a:t>Still do some dynamics</a:t>
            </a:r>
            <a:endParaRPr lang="en-CN" sz="3600" b="1" dirty="0">
              <a:solidFill>
                <a:schemeClr val="accent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5EBB25-6D89-A041-B240-AA8A634A0E30}"/>
              </a:ext>
            </a:extLst>
          </p:cNvPr>
          <p:cNvCxnSpPr>
            <a:cxnSpLocks/>
          </p:cNvCxnSpPr>
          <p:nvPr/>
        </p:nvCxnSpPr>
        <p:spPr>
          <a:xfrm flipH="1" flipV="1">
            <a:off x="4171582" y="2784143"/>
            <a:ext cx="1446898" cy="5357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5E2A94-8091-7B49-98C1-66056381BA1F}"/>
              </a:ext>
            </a:extLst>
          </p:cNvPr>
          <p:cNvCxnSpPr>
            <a:cxnSpLocks/>
          </p:cNvCxnSpPr>
          <p:nvPr/>
        </p:nvCxnSpPr>
        <p:spPr>
          <a:xfrm flipH="1">
            <a:off x="4171582" y="3724903"/>
            <a:ext cx="1446898" cy="45197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21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7CE53CE3-3855-7847-A59B-CE298F679027}"/>
              </a:ext>
            </a:extLst>
          </p:cNvPr>
          <p:cNvSpPr txBox="1">
            <a:spLocks/>
          </p:cNvSpPr>
          <p:nvPr/>
        </p:nvSpPr>
        <p:spPr>
          <a:xfrm>
            <a:off x="8347089" y="2089122"/>
            <a:ext cx="3218537" cy="354319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DE87DB8F-B0E4-5F4B-A205-2DD23C9B87D3}"/>
              </a:ext>
            </a:extLst>
          </p:cNvPr>
          <p:cNvSpPr txBox="1">
            <a:spLocks/>
          </p:cNvSpPr>
          <p:nvPr/>
        </p:nvSpPr>
        <p:spPr>
          <a:xfrm>
            <a:off x="4563194" y="2089122"/>
            <a:ext cx="3493336" cy="354319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6FCE367-8337-5942-A2DE-8AAFFCC48955}"/>
              </a:ext>
            </a:extLst>
          </p:cNvPr>
          <p:cNvCxnSpPr>
            <a:cxnSpLocks/>
          </p:cNvCxnSpPr>
          <p:nvPr/>
        </p:nvCxnSpPr>
        <p:spPr>
          <a:xfrm flipV="1">
            <a:off x="5010272" y="2294286"/>
            <a:ext cx="2233834" cy="2948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Spring Strain Limit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15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86CE73-5FD9-5541-BF96-02C73CBA515E}"/>
                  </a:ext>
                </a:extLst>
              </p:cNvPr>
              <p:cNvSpPr txBox="1"/>
              <p:nvPr/>
            </p:nvSpPr>
            <p:spPr>
              <a:xfrm>
                <a:off x="1130126" y="348294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86CE73-5FD9-5541-BF96-02C73CBA5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26" y="3482949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35151392-A200-E64F-8090-9AD99715D5AB}"/>
              </a:ext>
            </a:extLst>
          </p:cNvPr>
          <p:cNvSpPr/>
          <p:nvPr/>
        </p:nvSpPr>
        <p:spPr>
          <a:xfrm>
            <a:off x="2951630" y="333177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36206C-20C7-B444-B07E-0DDA257A0241}"/>
                  </a:ext>
                </a:extLst>
              </p:cNvPr>
              <p:cNvSpPr txBox="1"/>
              <p:nvPr/>
            </p:nvSpPr>
            <p:spPr>
              <a:xfrm>
                <a:off x="1433128" y="2967048"/>
                <a:ext cx="17129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dirty="0">
                    <a:latin typeface="+mj-lt"/>
                  </a:rPr>
                  <a:t>rest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CN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36206C-20C7-B444-B07E-0DDA257A0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128" y="2967048"/>
                <a:ext cx="1712909" cy="369332"/>
              </a:xfrm>
              <a:prstGeom prst="rect">
                <a:avLst/>
              </a:prstGeom>
              <a:blipFill>
                <a:blip r:embed="rId3"/>
                <a:stretch>
                  <a:fillRect l="-11029" t="-20000" b="-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E7A9A935-5208-BC48-A01E-2518B7E80415}"/>
              </a:ext>
            </a:extLst>
          </p:cNvPr>
          <p:cNvSpPr/>
          <p:nvPr/>
        </p:nvSpPr>
        <p:spPr>
          <a:xfrm>
            <a:off x="1236074" y="332717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DDC8EF-BC99-0B42-B525-5E77184D1D5C}"/>
                  </a:ext>
                </a:extLst>
              </p:cNvPr>
              <p:cNvSpPr txBox="1"/>
              <p:nvPr/>
            </p:nvSpPr>
            <p:spPr>
              <a:xfrm>
                <a:off x="2845203" y="3462154"/>
                <a:ext cx="486013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DDC8EF-BC99-0B42-B525-5E77184D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203" y="3462154"/>
                <a:ext cx="486013" cy="399084"/>
              </a:xfrm>
              <a:prstGeom prst="rect">
                <a:avLst/>
              </a:prstGeom>
              <a:blipFill>
                <a:blip r:embed="rId4"/>
                <a:stretch>
                  <a:fillRect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6549A4C-073A-784B-8645-35773754552A}"/>
              </a:ext>
            </a:extLst>
          </p:cNvPr>
          <p:cNvSpPr/>
          <p:nvPr/>
        </p:nvSpPr>
        <p:spPr>
          <a:xfrm>
            <a:off x="1433128" y="4872469"/>
            <a:ext cx="1472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Constraint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08C30D-41CA-BC40-A648-AECAA9782CD6}"/>
                  </a:ext>
                </a:extLst>
              </p:cNvPr>
              <p:cNvSpPr txBox="1"/>
              <p:nvPr/>
            </p:nvSpPr>
            <p:spPr>
              <a:xfrm>
                <a:off x="5089139" y="510651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08C30D-41CA-BC40-A648-AECAA9782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139" y="5106518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59583726-150E-2040-B4CE-97121C4EE80E}"/>
              </a:ext>
            </a:extLst>
          </p:cNvPr>
          <p:cNvSpPr/>
          <p:nvPr/>
        </p:nvSpPr>
        <p:spPr>
          <a:xfrm>
            <a:off x="7152462" y="219824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DE52449-B077-0F43-BA4D-83548B9B06A3}"/>
              </a:ext>
            </a:extLst>
          </p:cNvPr>
          <p:cNvSpPr/>
          <p:nvPr/>
        </p:nvSpPr>
        <p:spPr>
          <a:xfrm>
            <a:off x="4924912" y="515364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3AE746-24E9-0644-B055-4D243312893A}"/>
                  </a:ext>
                </a:extLst>
              </p:cNvPr>
              <p:cNvSpPr txBox="1"/>
              <p:nvPr/>
            </p:nvSpPr>
            <p:spPr>
              <a:xfrm>
                <a:off x="7285623" y="2124940"/>
                <a:ext cx="486013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3AE746-24E9-0644-B055-4D2433128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623" y="2124940"/>
                <a:ext cx="486013" cy="399084"/>
              </a:xfrm>
              <a:prstGeom prst="rect">
                <a:avLst/>
              </a:prstGeom>
              <a:blipFill>
                <a:blip r:embed="rId6"/>
                <a:stretch>
                  <a:fillRect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1FA47DD-653B-E047-A79D-E97FB8237C62}"/>
                  </a:ext>
                </a:extLst>
              </p:cNvPr>
              <p:cNvSpPr txBox="1"/>
              <p:nvPr/>
            </p:nvSpPr>
            <p:spPr>
              <a:xfrm>
                <a:off x="5547675" y="4627726"/>
                <a:ext cx="486013" cy="370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400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1FA47DD-653B-E047-A79D-E97FB8237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675" y="4627726"/>
                <a:ext cx="486013" cy="370614"/>
              </a:xfrm>
              <a:prstGeom prst="rect">
                <a:avLst/>
              </a:prstGeom>
              <a:blipFill>
                <a:blip r:embed="rId7"/>
                <a:stretch>
                  <a:fillRect l="-15000" r="-40000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3361A78-6302-4842-AB4F-ABBE9B32C5DD}"/>
              </a:ext>
            </a:extLst>
          </p:cNvPr>
          <p:cNvCxnSpPr>
            <a:cxnSpLocks/>
            <a:stCxn id="29" idx="6"/>
            <a:endCxn id="27" idx="2"/>
          </p:cNvCxnSpPr>
          <p:nvPr/>
        </p:nvCxnSpPr>
        <p:spPr>
          <a:xfrm>
            <a:off x="1419362" y="3418823"/>
            <a:ext cx="1532268" cy="4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C69047E-CDD5-F74A-8561-C254402B7AA4}"/>
                  </a:ext>
                </a:extLst>
              </p:cNvPr>
              <p:cNvSpPr txBox="1"/>
              <p:nvPr/>
            </p:nvSpPr>
            <p:spPr>
              <a:xfrm>
                <a:off x="7010418" y="2680462"/>
                <a:ext cx="486013" cy="4124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400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C69047E-CDD5-F74A-8561-C254402B7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18" y="2680462"/>
                <a:ext cx="486013" cy="412421"/>
              </a:xfrm>
              <a:prstGeom prst="rect">
                <a:avLst/>
              </a:prstGeom>
              <a:blipFill>
                <a:blip r:embed="rId8"/>
                <a:stretch>
                  <a:fillRect l="-17949" r="-41026" b="-212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3451A2BD-20FD-E941-AE5E-7C6ABDBE57F4}"/>
              </a:ext>
            </a:extLst>
          </p:cNvPr>
          <p:cNvSpPr/>
          <p:nvPr/>
        </p:nvSpPr>
        <p:spPr>
          <a:xfrm rot="18518239">
            <a:off x="4737235" y="4793996"/>
            <a:ext cx="520518" cy="2388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1BB5A086-B536-2E4B-A227-49B475E24784}"/>
              </a:ext>
            </a:extLst>
          </p:cNvPr>
          <p:cNvSpPr/>
          <p:nvPr/>
        </p:nvSpPr>
        <p:spPr>
          <a:xfrm rot="18518239" flipH="1">
            <a:off x="6613084" y="2305373"/>
            <a:ext cx="552918" cy="2355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4FF62D0-40F2-EA47-A360-D31BF9FC324C}"/>
              </a:ext>
            </a:extLst>
          </p:cNvPr>
          <p:cNvCxnSpPr>
            <a:cxnSpLocks/>
          </p:cNvCxnSpPr>
          <p:nvPr/>
        </p:nvCxnSpPr>
        <p:spPr>
          <a:xfrm flipV="1">
            <a:off x="5698229" y="3003824"/>
            <a:ext cx="1016133" cy="134112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D62BFBFD-259B-BE46-AB5C-D44BAB6C3441}"/>
              </a:ext>
            </a:extLst>
          </p:cNvPr>
          <p:cNvSpPr/>
          <p:nvPr/>
        </p:nvSpPr>
        <p:spPr>
          <a:xfrm>
            <a:off x="6592681" y="2957575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C5AC641-EA75-1140-82BA-EF629EBE6AB8}"/>
              </a:ext>
            </a:extLst>
          </p:cNvPr>
          <p:cNvSpPr/>
          <p:nvPr/>
        </p:nvSpPr>
        <p:spPr>
          <a:xfrm>
            <a:off x="5575152" y="429880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4E589B1-87CD-D045-B4D7-7D202A2C89AA}"/>
              </a:ext>
            </a:extLst>
          </p:cNvPr>
          <p:cNvCxnSpPr>
            <a:cxnSpLocks/>
          </p:cNvCxnSpPr>
          <p:nvPr/>
        </p:nvCxnSpPr>
        <p:spPr>
          <a:xfrm>
            <a:off x="9199972" y="3398061"/>
            <a:ext cx="1368399" cy="1237499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57827D7-A841-9C4D-BFD4-7B2805B2504C}"/>
                  </a:ext>
                </a:extLst>
              </p:cNvPr>
              <p:cNvSpPr txBox="1"/>
              <p:nvPr/>
            </p:nvSpPr>
            <p:spPr>
              <a:xfrm>
                <a:off x="9663133" y="350735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57827D7-A841-9C4D-BFD4-7B2805B25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3133" y="3507356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>
            <a:extLst>
              <a:ext uri="{FF2B5EF4-FFF2-40B4-BE49-F238E27FC236}">
                <a16:creationId xmlns:a16="http://schemas.microsoft.com/office/drawing/2014/main" id="{94FDC0FC-A1F6-EC48-B01C-B0EABF1FC712}"/>
              </a:ext>
            </a:extLst>
          </p:cNvPr>
          <p:cNvSpPr/>
          <p:nvPr/>
        </p:nvSpPr>
        <p:spPr>
          <a:xfrm>
            <a:off x="10540565" y="459274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6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284810D-6F2B-8041-B0BD-D16D261288AA}"/>
              </a:ext>
            </a:extLst>
          </p:cNvPr>
          <p:cNvSpPr/>
          <p:nvPr/>
        </p:nvSpPr>
        <p:spPr>
          <a:xfrm>
            <a:off x="10171047" y="426772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8DE2820-B826-1A41-A94A-F834EEF64CB8}"/>
                  </a:ext>
                </a:extLst>
              </p:cNvPr>
              <p:cNvSpPr txBox="1"/>
              <p:nvPr/>
            </p:nvSpPr>
            <p:spPr>
              <a:xfrm>
                <a:off x="10141808" y="3849564"/>
                <a:ext cx="486013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8DE2820-B826-1A41-A94A-F834EEF64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808" y="3849564"/>
                <a:ext cx="486013" cy="399084"/>
              </a:xfrm>
              <a:prstGeom prst="rect">
                <a:avLst/>
              </a:prstGeom>
              <a:blipFill>
                <a:blip r:embed="rId9"/>
                <a:stretch>
                  <a:fillRect b="-272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C2EF9D1-3A21-684C-B7AD-7E232A576EA0}"/>
                  </a:ext>
                </a:extLst>
              </p:cNvPr>
              <p:cNvSpPr txBox="1"/>
              <p:nvPr/>
            </p:nvSpPr>
            <p:spPr>
              <a:xfrm>
                <a:off x="9509219" y="3194784"/>
                <a:ext cx="486013" cy="370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400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C2EF9D1-3A21-684C-B7AD-7E232A57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219" y="3194784"/>
                <a:ext cx="486013" cy="370614"/>
              </a:xfrm>
              <a:prstGeom prst="rect">
                <a:avLst/>
              </a:prstGeom>
              <a:blipFill>
                <a:blip r:embed="rId10"/>
                <a:stretch>
                  <a:fillRect l="-15000" r="-40000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2D707F5-E57D-FC4D-AAA3-7D8644CE9451}"/>
                  </a:ext>
                </a:extLst>
              </p:cNvPr>
              <p:cNvSpPr txBox="1"/>
              <p:nvPr/>
            </p:nvSpPr>
            <p:spPr>
              <a:xfrm>
                <a:off x="10568538" y="4112564"/>
                <a:ext cx="486013" cy="4124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400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2D707F5-E57D-FC4D-AAA3-7D8644CE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8538" y="4112564"/>
                <a:ext cx="486013" cy="412421"/>
              </a:xfrm>
              <a:prstGeom prst="rect">
                <a:avLst/>
              </a:prstGeom>
              <a:blipFill>
                <a:blip r:embed="rId11"/>
                <a:stretch>
                  <a:fillRect l="-15385" r="-41026" b="-212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ight Arrow 74">
            <a:extLst>
              <a:ext uri="{FF2B5EF4-FFF2-40B4-BE49-F238E27FC236}">
                <a16:creationId xmlns:a16="http://schemas.microsoft.com/office/drawing/2014/main" id="{722BE57E-1F7D-6744-939C-77A0991E8F48}"/>
              </a:ext>
            </a:extLst>
          </p:cNvPr>
          <p:cNvSpPr/>
          <p:nvPr/>
        </p:nvSpPr>
        <p:spPr>
          <a:xfrm rot="2577772">
            <a:off x="9678883" y="4407344"/>
            <a:ext cx="520518" cy="2388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96984878-ADA2-CC4E-8395-3F1E79E542BA}"/>
              </a:ext>
            </a:extLst>
          </p:cNvPr>
          <p:cNvSpPr/>
          <p:nvPr/>
        </p:nvSpPr>
        <p:spPr>
          <a:xfrm rot="2639429" flipH="1">
            <a:off x="9133396" y="3908708"/>
            <a:ext cx="552918" cy="2355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D234C89-2A5C-5E4A-B3F6-671D819292B5}"/>
              </a:ext>
            </a:extLst>
          </p:cNvPr>
          <p:cNvSpPr/>
          <p:nvPr/>
        </p:nvSpPr>
        <p:spPr>
          <a:xfrm>
            <a:off x="9115814" y="330311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6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2A59803-343B-1843-8A4B-2BE33A4EAED4}"/>
              </a:ext>
            </a:extLst>
          </p:cNvPr>
          <p:cNvSpPr/>
          <p:nvPr/>
        </p:nvSpPr>
        <p:spPr>
          <a:xfrm>
            <a:off x="9480479" y="3646905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AE55BB2-2601-534E-8CEB-8EC24D45E12B}"/>
              </a:ext>
            </a:extLst>
          </p:cNvPr>
          <p:cNvSpPr/>
          <p:nvPr/>
        </p:nvSpPr>
        <p:spPr>
          <a:xfrm>
            <a:off x="5399627" y="5613513"/>
            <a:ext cx="199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Stretched case</a:t>
            </a:r>
            <a:endParaRPr lang="en-CN" sz="2400" dirty="0">
              <a:latin typeface="+mj-lt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5EA7C69-F0D5-E94C-9D26-1978E3951656}"/>
              </a:ext>
            </a:extLst>
          </p:cNvPr>
          <p:cNvCxnSpPr>
            <a:cxnSpLocks/>
          </p:cNvCxnSpPr>
          <p:nvPr/>
        </p:nvCxnSpPr>
        <p:spPr>
          <a:xfrm>
            <a:off x="9626765" y="3803351"/>
            <a:ext cx="560964" cy="4912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91CAA93-D9DB-D24F-B5B4-B582EDB90EB1}"/>
              </a:ext>
            </a:extLst>
          </p:cNvPr>
          <p:cNvSpPr/>
          <p:nvPr/>
        </p:nvSpPr>
        <p:spPr>
          <a:xfrm>
            <a:off x="8723910" y="5631648"/>
            <a:ext cx="23666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Compressed Case</a:t>
            </a:r>
            <a:endParaRPr lang="en-CN" sz="2400" dirty="0">
              <a:latin typeface="+mj-lt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9D6D125-7E0C-F440-956A-E37D8BFA3EA9}"/>
              </a:ext>
            </a:extLst>
          </p:cNvPr>
          <p:cNvSpPr/>
          <p:nvPr/>
        </p:nvSpPr>
        <p:spPr>
          <a:xfrm>
            <a:off x="5340759" y="459274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5B358FE-1F3E-6A4B-8ED8-AD98A3687BB6}"/>
              </a:ext>
            </a:extLst>
          </p:cNvPr>
          <p:cNvSpPr/>
          <p:nvPr/>
        </p:nvSpPr>
        <p:spPr>
          <a:xfrm>
            <a:off x="6806219" y="266651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6BB1C80E-594A-6644-B752-FE5BABF1D6A4}"/>
              </a:ext>
            </a:extLst>
          </p:cNvPr>
          <p:cNvSpPr/>
          <p:nvPr/>
        </p:nvSpPr>
        <p:spPr>
          <a:xfrm rot="2251778">
            <a:off x="5869886" y="2803867"/>
            <a:ext cx="213808" cy="1516240"/>
          </a:xfrm>
          <a:prstGeom prst="lef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1EEFD4-4968-F34C-8230-9D5829127A1D}"/>
                  </a:ext>
                </a:extLst>
              </p:cNvPr>
              <p:cNvSpPr/>
              <p:nvPr/>
            </p:nvSpPr>
            <p:spPr>
              <a:xfrm>
                <a:off x="5542008" y="3228212"/>
                <a:ext cx="4233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CN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1EEFD4-4968-F34C-8230-9D5829127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008" y="3228212"/>
                <a:ext cx="423385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21ACE80A-B69A-E44C-A9C8-C5B06534556E}"/>
              </a:ext>
            </a:extLst>
          </p:cNvPr>
          <p:cNvSpPr/>
          <p:nvPr/>
        </p:nvSpPr>
        <p:spPr>
          <a:xfrm>
            <a:off x="10356942" y="4438614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6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360E0D8-36CB-0647-B574-5830322F3044}"/>
              </a:ext>
            </a:extLst>
          </p:cNvPr>
          <p:cNvSpPr/>
          <p:nvPr/>
        </p:nvSpPr>
        <p:spPr>
          <a:xfrm>
            <a:off x="9298699" y="347575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F9C49A9-D989-434D-8ADE-ABB7EA4F43F5}"/>
                  </a:ext>
                </a:extLst>
              </p:cNvPr>
              <p:cNvSpPr txBox="1"/>
              <p:nvPr/>
            </p:nvSpPr>
            <p:spPr>
              <a:xfrm>
                <a:off x="365326" y="4296286"/>
                <a:ext cx="3640339" cy="576183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p>
                      </m:sSup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F9C49A9-D989-434D-8ADE-ABB7EA4F4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6" y="4296286"/>
                <a:ext cx="3640339" cy="576183"/>
              </a:xfrm>
              <a:prstGeom prst="rect">
                <a:avLst/>
              </a:prstGeom>
              <a:blipFill>
                <a:blip r:embed="rId13"/>
                <a:stretch>
                  <a:fillRect b="-148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AD5A02F1-4173-9841-A4D7-E34C1B62B5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93190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We can set the spring strain, i.e., the stretching ratio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, to be within a limit.</a:t>
                </a:r>
                <a:endParaRPr lang="en-CN" sz="2400" dirty="0"/>
              </a:p>
            </p:txBody>
          </p:sp>
        </mc:Choice>
        <mc:Fallback xmlns="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AD5A02F1-4173-9841-A4D7-E34C1B62B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931908"/>
                <a:ext cx="10839785" cy="1068598"/>
              </a:xfrm>
              <a:prstGeom prst="rect">
                <a:avLst/>
              </a:prstGeom>
              <a:blipFill>
                <a:blip r:embed="rId14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495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Spring Strain Limit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16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93190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We can set the spring strain, i.e., the stretching ratio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, to be within a limit.</a:t>
                </a:r>
                <a:endParaRPr lang="en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931908"/>
                <a:ext cx="10839785" cy="1068598"/>
              </a:xfrm>
              <a:prstGeom prst="rect">
                <a:avLst/>
              </a:prstGeom>
              <a:blipFill>
                <a:blip r:embed="rId2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86CE73-5FD9-5541-BF96-02C73CBA515E}"/>
                  </a:ext>
                </a:extLst>
              </p:cNvPr>
              <p:cNvSpPr txBox="1"/>
              <p:nvPr/>
            </p:nvSpPr>
            <p:spPr>
              <a:xfrm>
                <a:off x="1130126" y="348294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86CE73-5FD9-5541-BF96-02C73CBA5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26" y="3482949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35151392-A200-E64F-8090-9AD99715D5AB}"/>
              </a:ext>
            </a:extLst>
          </p:cNvPr>
          <p:cNvSpPr/>
          <p:nvPr/>
        </p:nvSpPr>
        <p:spPr>
          <a:xfrm>
            <a:off x="2951630" y="333177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36206C-20C7-B444-B07E-0DDA257A0241}"/>
                  </a:ext>
                </a:extLst>
              </p:cNvPr>
              <p:cNvSpPr txBox="1"/>
              <p:nvPr/>
            </p:nvSpPr>
            <p:spPr>
              <a:xfrm>
                <a:off x="1433128" y="2967048"/>
                <a:ext cx="17129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dirty="0">
                    <a:latin typeface="+mj-lt"/>
                  </a:rPr>
                  <a:t>rest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CN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36206C-20C7-B444-B07E-0DDA257A0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128" y="2967048"/>
                <a:ext cx="1712909" cy="369332"/>
              </a:xfrm>
              <a:prstGeom prst="rect">
                <a:avLst/>
              </a:prstGeom>
              <a:blipFill>
                <a:blip r:embed="rId4"/>
                <a:stretch>
                  <a:fillRect l="-11029" t="-20000" b="-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E7A9A935-5208-BC48-A01E-2518B7E80415}"/>
              </a:ext>
            </a:extLst>
          </p:cNvPr>
          <p:cNvSpPr/>
          <p:nvPr/>
        </p:nvSpPr>
        <p:spPr>
          <a:xfrm>
            <a:off x="1236074" y="332717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DDC8EF-BC99-0B42-B525-5E77184D1D5C}"/>
                  </a:ext>
                </a:extLst>
              </p:cNvPr>
              <p:cNvSpPr txBox="1"/>
              <p:nvPr/>
            </p:nvSpPr>
            <p:spPr>
              <a:xfrm>
                <a:off x="2845203" y="3462154"/>
                <a:ext cx="486013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DDC8EF-BC99-0B42-B525-5E77184D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203" y="3462154"/>
                <a:ext cx="486013" cy="399084"/>
              </a:xfrm>
              <a:prstGeom prst="rect">
                <a:avLst/>
              </a:prstGeom>
              <a:blipFill>
                <a:blip r:embed="rId5"/>
                <a:stretch>
                  <a:fillRect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6549A4C-073A-784B-8645-35773754552A}"/>
              </a:ext>
            </a:extLst>
          </p:cNvPr>
          <p:cNvSpPr/>
          <p:nvPr/>
        </p:nvSpPr>
        <p:spPr>
          <a:xfrm>
            <a:off x="1433128" y="4872469"/>
            <a:ext cx="1472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Constraint</a:t>
            </a:r>
            <a:endParaRPr lang="en-CN" sz="2400" dirty="0">
              <a:latin typeface="+mj-lt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3361A78-6302-4842-AB4F-ABBE9B32C5DD}"/>
              </a:ext>
            </a:extLst>
          </p:cNvPr>
          <p:cNvCxnSpPr>
            <a:cxnSpLocks/>
            <a:stCxn id="29" idx="6"/>
            <a:endCxn id="27" idx="2"/>
          </p:cNvCxnSpPr>
          <p:nvPr/>
        </p:nvCxnSpPr>
        <p:spPr>
          <a:xfrm>
            <a:off x="1419362" y="3418823"/>
            <a:ext cx="1532268" cy="4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983A7FA3-374D-3345-8391-48B06B0EC0E9}"/>
              </a:ext>
            </a:extLst>
          </p:cNvPr>
          <p:cNvSpPr txBox="1">
            <a:spLocks/>
          </p:cNvSpPr>
          <p:nvPr/>
        </p:nvSpPr>
        <p:spPr>
          <a:xfrm>
            <a:off x="4560280" y="2146655"/>
            <a:ext cx="6299432" cy="3196324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4B9E517-5412-1E40-8F96-481F591233F8}"/>
                  </a:ext>
                </a:extLst>
              </p:cNvPr>
              <p:cNvSpPr/>
              <p:nvPr/>
            </p:nvSpPr>
            <p:spPr>
              <a:xfrm>
                <a:off x="4611080" y="3880808"/>
                <a:ext cx="6213072" cy="664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dirty="0"/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4B9E517-5412-1E40-8F96-481F59123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080" y="3880808"/>
                <a:ext cx="6213072" cy="664093"/>
              </a:xfrm>
              <a:prstGeom prst="rect">
                <a:avLst/>
              </a:prstGeom>
              <a:blipFill>
                <a:blip r:embed="rId6"/>
                <a:stretch>
                  <a:fillRect t="-24074" b="-148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7499522-8720-334F-86DB-C576E3B9E8C7}"/>
                  </a:ext>
                </a:extLst>
              </p:cNvPr>
              <p:cNvSpPr/>
              <p:nvPr/>
            </p:nvSpPr>
            <p:spPr>
              <a:xfrm>
                <a:off x="4590760" y="4541404"/>
                <a:ext cx="6299432" cy="664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dirty="0"/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7499522-8720-334F-86DB-C576E3B9E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60" y="4541404"/>
                <a:ext cx="6299432" cy="664093"/>
              </a:xfrm>
              <a:prstGeom prst="rect">
                <a:avLst/>
              </a:prstGeom>
              <a:blipFill>
                <a:blip r:embed="rId7"/>
                <a:stretch>
                  <a:fillRect t="-24528" b="-169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252B1C1-42BC-4343-AC44-238AB70C1966}"/>
                  </a:ext>
                </a:extLst>
              </p:cNvPr>
              <p:cNvSpPr txBox="1"/>
              <p:nvPr/>
            </p:nvSpPr>
            <p:spPr>
              <a:xfrm>
                <a:off x="5984809" y="2217365"/>
                <a:ext cx="3119120" cy="36933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Projection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252B1C1-42BC-4343-AC44-238AB70C1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09" y="2217365"/>
                <a:ext cx="3119120" cy="369332"/>
              </a:xfrm>
              <a:prstGeom prst="rect">
                <a:avLst/>
              </a:prstGeom>
              <a:blipFill>
                <a:blip r:embed="rId8"/>
                <a:stretch>
                  <a:fillRect r="-1626" b="-3333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F92A457-2DD5-D543-A8AF-24E997B0A781}"/>
                  </a:ext>
                </a:extLst>
              </p:cNvPr>
              <p:cNvSpPr/>
              <p:nvPr/>
            </p:nvSpPr>
            <p:spPr>
              <a:xfrm>
                <a:off x="4537794" y="3355453"/>
                <a:ext cx="464319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min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F92A457-2DD5-D543-A8AF-24E997B0A7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794" y="3355453"/>
                <a:ext cx="4643194" cy="5091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7253C3F-3EE9-CA40-9682-6561CF7F6D85}"/>
                  </a:ext>
                </a:extLst>
              </p:cNvPr>
              <p:cNvSpPr/>
              <p:nvPr/>
            </p:nvSpPr>
            <p:spPr>
              <a:xfrm>
                <a:off x="4733000" y="2590125"/>
                <a:ext cx="249670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7253C3F-3EE9-CA40-9682-6561CF7F6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000" y="2590125"/>
                <a:ext cx="2496709" cy="783804"/>
              </a:xfrm>
              <a:prstGeom prst="rect">
                <a:avLst/>
              </a:prstGeom>
              <a:blipFill>
                <a:blip r:embed="rId10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58BEBBB4-11B2-314B-9E81-32455F4C4F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46912" y="5377871"/>
                <a:ext cx="1753077" cy="6111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PBD: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; </a:t>
                </a:r>
                <a:endParaRPr lang="en-CN" sz="2400" dirty="0"/>
              </a:p>
            </p:txBody>
          </p:sp>
        </mc:Choice>
        <mc:Fallback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58BEBBB4-11B2-314B-9E81-32455F4C4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912" y="5377871"/>
                <a:ext cx="1753077" cy="611132"/>
              </a:xfrm>
              <a:prstGeom prst="rect">
                <a:avLst/>
              </a:prstGeom>
              <a:blipFill>
                <a:blip r:embed="rId11"/>
                <a:stretch>
                  <a:fillRect l="-4317" r="-2158" b="-20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itle 1">
                <a:extLst>
                  <a:ext uri="{FF2B5EF4-FFF2-40B4-BE49-F238E27FC236}">
                    <a16:creationId xmlns:a16="http://schemas.microsoft.com/office/drawing/2014/main" id="{286F06C9-7BB4-A54A-BA6A-338274D66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4512" y="5377871"/>
                <a:ext cx="3638840" cy="6111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No limit: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77" name="Title 1">
                <a:extLst>
                  <a:ext uri="{FF2B5EF4-FFF2-40B4-BE49-F238E27FC236}">
                    <a16:creationId xmlns:a16="http://schemas.microsoft.com/office/drawing/2014/main" id="{286F06C9-7BB4-A54A-BA6A-338274D66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512" y="5377871"/>
                <a:ext cx="3638840" cy="611132"/>
              </a:xfrm>
              <a:prstGeom prst="rect">
                <a:avLst/>
              </a:prstGeom>
              <a:blipFill>
                <a:blip r:embed="rId12"/>
                <a:stretch>
                  <a:fillRect l="-2431" b="-81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14D8F53-2F55-6142-BF0F-689B7CE545D9}"/>
                  </a:ext>
                </a:extLst>
              </p:cNvPr>
              <p:cNvSpPr txBox="1"/>
              <p:nvPr/>
            </p:nvSpPr>
            <p:spPr>
              <a:xfrm>
                <a:off x="365326" y="4296286"/>
                <a:ext cx="3640339" cy="576183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p>
                      </m:sSup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14D8F53-2F55-6142-BF0F-689B7CE54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6" y="4296286"/>
                <a:ext cx="3640339" cy="576183"/>
              </a:xfrm>
              <a:prstGeom prst="rect">
                <a:avLst/>
              </a:prstGeom>
              <a:blipFill>
                <a:blip r:embed="rId13"/>
                <a:stretch>
                  <a:fillRect b="-1489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18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8" grpId="0"/>
      <p:bldP spid="60" grpId="0"/>
      <p:bldP spid="64" grpId="0"/>
      <p:bldP spid="7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Triangle Area Limit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93190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can limit the triangle area as well.  To do so, we define a scaling factor.</a:t>
            </a:r>
            <a:endParaRPr lang="en-CN" sz="2400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F17DAFC-1038-4D43-9B8C-EC7F002FB448}"/>
              </a:ext>
            </a:extLst>
          </p:cNvPr>
          <p:cNvSpPr/>
          <p:nvPr/>
        </p:nvSpPr>
        <p:spPr>
          <a:xfrm>
            <a:off x="1168400" y="3111217"/>
            <a:ext cx="2773680" cy="2926080"/>
          </a:xfrm>
          <a:custGeom>
            <a:avLst/>
            <a:gdLst>
              <a:gd name="connsiteX0" fmla="*/ 792480 w 2773680"/>
              <a:gd name="connsiteY0" fmla="*/ 0 h 2926080"/>
              <a:gd name="connsiteX1" fmla="*/ 2773680 w 2773680"/>
              <a:gd name="connsiteY1" fmla="*/ 1849120 h 2926080"/>
              <a:gd name="connsiteX2" fmla="*/ 0 w 2773680"/>
              <a:gd name="connsiteY2" fmla="*/ 2926080 h 2926080"/>
              <a:gd name="connsiteX3" fmla="*/ 792480 w 2773680"/>
              <a:gd name="connsiteY3" fmla="*/ 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3680" h="2926080">
                <a:moveTo>
                  <a:pt x="792480" y="0"/>
                </a:moveTo>
                <a:lnTo>
                  <a:pt x="2773680" y="1849120"/>
                </a:lnTo>
                <a:lnTo>
                  <a:pt x="0" y="2926080"/>
                </a:lnTo>
                <a:lnTo>
                  <a:pt x="79248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509713-7C84-4C48-81FE-8E8AD66666DC}"/>
                  </a:ext>
                </a:extLst>
              </p:cNvPr>
              <p:cNvSpPr txBox="1"/>
              <p:nvPr/>
            </p:nvSpPr>
            <p:spPr>
              <a:xfrm>
                <a:off x="678843" y="579964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509713-7C84-4C48-81FE-8E8AD6666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43" y="5799640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7461036D-B598-7F44-AE06-B246170D7397}"/>
              </a:ext>
            </a:extLst>
          </p:cNvPr>
          <p:cNvSpPr/>
          <p:nvPr/>
        </p:nvSpPr>
        <p:spPr>
          <a:xfrm>
            <a:off x="3861164" y="487265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6A81CE-2752-134E-A58D-66BFA93AEC75}"/>
                  </a:ext>
                </a:extLst>
              </p:cNvPr>
              <p:cNvSpPr txBox="1"/>
              <p:nvPr/>
            </p:nvSpPr>
            <p:spPr>
              <a:xfrm>
                <a:off x="2052888" y="4573556"/>
                <a:ext cx="17129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dirty="0">
                    <a:latin typeface="+mj-lt"/>
                  </a:rPr>
                  <a:t>Area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CN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6A81CE-2752-134E-A58D-66BFA93AE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888" y="4573556"/>
                <a:ext cx="1712909" cy="369332"/>
              </a:xfrm>
              <a:prstGeom prst="rect">
                <a:avLst/>
              </a:prstGeom>
              <a:blipFill>
                <a:blip r:embed="rId3"/>
                <a:stretch>
                  <a:fillRect l="-11029" t="-23333" b="-4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A277745-BB2F-944E-B653-A38BF933DD76}"/>
              </a:ext>
            </a:extLst>
          </p:cNvPr>
          <p:cNvSpPr/>
          <p:nvPr/>
        </p:nvSpPr>
        <p:spPr>
          <a:xfrm>
            <a:off x="1100486" y="595382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B65BB0-4BF1-D741-899B-C32F317D2D7D}"/>
                  </a:ext>
                </a:extLst>
              </p:cNvPr>
              <p:cNvSpPr txBox="1"/>
              <p:nvPr/>
            </p:nvSpPr>
            <p:spPr>
              <a:xfrm>
                <a:off x="3754737" y="5003027"/>
                <a:ext cx="486013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B65BB0-4BF1-D741-899B-C32F317D2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737" y="5003027"/>
                <a:ext cx="486013" cy="399084"/>
              </a:xfrm>
              <a:prstGeom prst="rect">
                <a:avLst/>
              </a:prstGeom>
              <a:blipFill>
                <a:blip r:embed="rId4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2EB3C82F-A28B-9641-8668-ECC638E12FCE}"/>
              </a:ext>
            </a:extLst>
          </p:cNvPr>
          <p:cNvSpPr/>
          <p:nvPr/>
        </p:nvSpPr>
        <p:spPr>
          <a:xfrm>
            <a:off x="2173307" y="6182496"/>
            <a:ext cx="1472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Constraint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D7A639-6D13-1242-A978-8E217DCC31B1}"/>
                  </a:ext>
                </a:extLst>
              </p:cNvPr>
              <p:cNvSpPr txBox="1"/>
              <p:nvPr/>
            </p:nvSpPr>
            <p:spPr>
              <a:xfrm>
                <a:off x="1826743" y="5924879"/>
                <a:ext cx="2126065" cy="317779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p>
                      </m:sSup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D7A639-6D13-1242-A978-8E217DCC3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743" y="5924879"/>
                <a:ext cx="2126065" cy="317779"/>
              </a:xfrm>
              <a:prstGeom prst="rect">
                <a:avLst/>
              </a:prstGeom>
              <a:blipFill>
                <a:blip r:embed="rId5"/>
                <a:stretch>
                  <a:fillRect b="-740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F57EF391-CB45-294E-B641-B14406403AF3}"/>
              </a:ext>
            </a:extLst>
          </p:cNvPr>
          <p:cNvSpPr/>
          <p:nvPr/>
        </p:nvSpPr>
        <p:spPr>
          <a:xfrm>
            <a:off x="1869804" y="299619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9CB8AC-C65A-E448-B4BB-D0F2B1731218}"/>
                  </a:ext>
                </a:extLst>
              </p:cNvPr>
              <p:cNvSpPr txBox="1"/>
              <p:nvPr/>
            </p:nvSpPr>
            <p:spPr>
              <a:xfrm>
                <a:off x="1410605" y="281152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9CB8AC-C65A-E448-B4BB-D0F2B1731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605" y="2811526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 35">
            <a:extLst>
              <a:ext uri="{FF2B5EF4-FFF2-40B4-BE49-F238E27FC236}">
                <a16:creationId xmlns:a16="http://schemas.microsoft.com/office/drawing/2014/main" id="{71739437-BAA8-734B-A837-B78787CABB7B}"/>
              </a:ext>
            </a:extLst>
          </p:cNvPr>
          <p:cNvSpPr/>
          <p:nvPr/>
        </p:nvSpPr>
        <p:spPr>
          <a:xfrm>
            <a:off x="8147550" y="3263142"/>
            <a:ext cx="2072276" cy="2245604"/>
          </a:xfrm>
          <a:custGeom>
            <a:avLst/>
            <a:gdLst>
              <a:gd name="connsiteX0" fmla="*/ 792480 w 2773680"/>
              <a:gd name="connsiteY0" fmla="*/ 0 h 2926080"/>
              <a:gd name="connsiteX1" fmla="*/ 2773680 w 2773680"/>
              <a:gd name="connsiteY1" fmla="*/ 1849120 h 2926080"/>
              <a:gd name="connsiteX2" fmla="*/ 0 w 2773680"/>
              <a:gd name="connsiteY2" fmla="*/ 2926080 h 2926080"/>
              <a:gd name="connsiteX3" fmla="*/ 792480 w 2773680"/>
              <a:gd name="connsiteY3" fmla="*/ 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3680" h="2926080">
                <a:moveTo>
                  <a:pt x="792480" y="0"/>
                </a:moveTo>
                <a:lnTo>
                  <a:pt x="2773680" y="1849120"/>
                </a:lnTo>
                <a:lnTo>
                  <a:pt x="0" y="2926080"/>
                </a:lnTo>
                <a:lnTo>
                  <a:pt x="79248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5589BB-3E1F-FE4A-8798-5EA83C45723D}"/>
                  </a:ext>
                </a:extLst>
              </p:cNvPr>
              <p:cNvSpPr txBox="1"/>
              <p:nvPr/>
            </p:nvSpPr>
            <p:spPr>
              <a:xfrm>
                <a:off x="8045178" y="5599605"/>
                <a:ext cx="486013" cy="370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400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5589BB-3E1F-FE4A-8798-5EA83C457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178" y="5599605"/>
                <a:ext cx="486013" cy="370614"/>
              </a:xfrm>
              <a:prstGeom prst="rect">
                <a:avLst/>
              </a:prstGeom>
              <a:blipFill>
                <a:blip r:embed="rId7"/>
                <a:stretch>
                  <a:fillRect l="-15385" r="-41026" b="-241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71B523D5-90BE-FA43-8EAB-FE7F97B8A625}"/>
              </a:ext>
            </a:extLst>
          </p:cNvPr>
          <p:cNvSpPr/>
          <p:nvPr/>
        </p:nvSpPr>
        <p:spPr>
          <a:xfrm>
            <a:off x="10123407" y="4589501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4AF0EF-1607-2540-B37F-8851BD788FF5}"/>
                  </a:ext>
                </a:extLst>
              </p:cNvPr>
              <p:cNvSpPr txBox="1"/>
              <p:nvPr/>
            </p:nvSpPr>
            <p:spPr>
              <a:xfrm>
                <a:off x="8546470" y="4352272"/>
                <a:ext cx="17129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dirty="0">
                    <a:latin typeface="+mj-lt"/>
                  </a:rPr>
                  <a:t>Area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CN" sz="2400" i="1" dirty="0">
                  <a:latin typeface="+mj-lt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4AF0EF-1607-2540-B37F-8851BD788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470" y="4352272"/>
                <a:ext cx="1712909" cy="369332"/>
              </a:xfrm>
              <a:prstGeom prst="rect">
                <a:avLst/>
              </a:prstGeom>
              <a:blipFill>
                <a:blip r:embed="rId8"/>
                <a:stretch>
                  <a:fillRect l="-10294" t="-20000" b="-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6C0EDFDC-CF7F-414D-BB73-7B12A4D09CF5}"/>
              </a:ext>
            </a:extLst>
          </p:cNvPr>
          <p:cNvSpPr/>
          <p:nvPr/>
        </p:nvSpPr>
        <p:spPr>
          <a:xfrm>
            <a:off x="8045178" y="542814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ACFAE0-C685-3A4F-98E6-CB710F5AFC9E}"/>
                  </a:ext>
                </a:extLst>
              </p:cNvPr>
              <p:cNvSpPr txBox="1"/>
              <p:nvPr/>
            </p:nvSpPr>
            <p:spPr>
              <a:xfrm>
                <a:off x="10138900" y="4740196"/>
                <a:ext cx="486013" cy="4124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400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ACFAE0-C685-3A4F-98E6-CB710F5AF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8900" y="4740196"/>
                <a:ext cx="486013" cy="412421"/>
              </a:xfrm>
              <a:prstGeom prst="rect">
                <a:avLst/>
              </a:prstGeom>
              <a:blipFill>
                <a:blip r:embed="rId9"/>
                <a:stretch>
                  <a:fillRect l="-15385" r="-41026" b="-212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BBC581BB-6BE2-1640-87A6-6F5336398743}"/>
              </a:ext>
            </a:extLst>
          </p:cNvPr>
          <p:cNvSpPr/>
          <p:nvPr/>
        </p:nvSpPr>
        <p:spPr>
          <a:xfrm>
            <a:off x="8665710" y="315801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4F15BC0-643E-7B4D-838F-4B4D55D44C4D}"/>
                  </a:ext>
                </a:extLst>
              </p:cNvPr>
              <p:cNvSpPr txBox="1"/>
              <p:nvPr/>
            </p:nvSpPr>
            <p:spPr>
              <a:xfrm>
                <a:off x="8916912" y="301740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400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4F15BC0-643E-7B4D-838F-4B4D55D44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912" y="3017405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 l="-15385" r="-41026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D34F0C2-5300-334F-9D67-0580D5894364}"/>
                  </a:ext>
                </a:extLst>
              </p:cNvPr>
              <p:cNvSpPr txBox="1"/>
              <p:nvPr/>
            </p:nvSpPr>
            <p:spPr>
              <a:xfrm>
                <a:off x="1405266" y="1701813"/>
                <a:ext cx="9652568" cy="4634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=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argmin</m:t>
                      </m:r>
                      <m:box>
                        <m:box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N" sz="20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D34F0C2-5300-334F-9D67-0580D5894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266" y="1701813"/>
                <a:ext cx="9652568" cy="463460"/>
              </a:xfrm>
              <a:prstGeom prst="rect">
                <a:avLst/>
              </a:prstGeom>
              <a:blipFill>
                <a:blip r:embed="rId11"/>
                <a:stretch>
                  <a:fillRect r="-920" b="-78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55A3BD11-08C3-6545-9F9E-329E1D5F7EA7}"/>
              </a:ext>
            </a:extLst>
          </p:cNvPr>
          <p:cNvSpPr txBox="1"/>
          <p:nvPr/>
        </p:nvSpPr>
        <p:spPr>
          <a:xfrm>
            <a:off x="4418513" y="2240422"/>
            <a:ext cx="381732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+mj-lt"/>
                <a:ea typeface="Cambria Math" panose="02040503050406030204" pitchFamily="18" charset="0"/>
              </a:rPr>
              <a:t>s</a:t>
            </a:r>
            <a:r>
              <a:rPr lang="en-US" sz="2000" b="0" dirty="0">
                <a:latin typeface="+mj-lt"/>
                <a:ea typeface="Cambria Math" panose="02040503050406030204" pitchFamily="18" charset="0"/>
              </a:rPr>
              <a:t>uch that the constraint is satisfied.</a:t>
            </a:r>
            <a:endParaRPr lang="en-CN" sz="20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ight Arrow 47">
                <a:extLst>
                  <a:ext uri="{FF2B5EF4-FFF2-40B4-BE49-F238E27FC236}">
                    <a16:creationId xmlns:a16="http://schemas.microsoft.com/office/drawing/2014/main" id="{C3D85F54-21CF-2248-A4EF-260897056CDC}"/>
                  </a:ext>
                </a:extLst>
              </p:cNvPr>
              <p:cNvSpPr/>
              <p:nvPr/>
            </p:nvSpPr>
            <p:spPr>
              <a:xfrm>
                <a:off x="4553835" y="3790012"/>
                <a:ext cx="2982716" cy="108264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2400" dirty="0"/>
                  <a:t>Scaling by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48" name="Right Arrow 47">
                <a:extLst>
                  <a:ext uri="{FF2B5EF4-FFF2-40B4-BE49-F238E27FC236}">
                    <a16:creationId xmlns:a16="http://schemas.microsoft.com/office/drawing/2014/main" id="{C3D85F54-21CF-2248-A4EF-260897056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835" y="3790012"/>
                <a:ext cx="2982716" cy="1082640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975E44-EA68-8E4F-B759-91A38B35355A}"/>
                  </a:ext>
                </a:extLst>
              </p:cNvPr>
              <p:cNvSpPr/>
              <p:nvPr/>
            </p:nvSpPr>
            <p:spPr>
              <a:xfrm>
                <a:off x="4205148" y="3381662"/>
                <a:ext cx="3537315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rad>
                  </m:oMath>
                </a14:m>
                <a:endParaRPr lang="en-CN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975E44-EA68-8E4F-B759-91A38B353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148" y="3381662"/>
                <a:ext cx="3537315" cy="427746"/>
              </a:xfrm>
              <a:prstGeom prst="rect">
                <a:avLst/>
              </a:prstGeom>
              <a:blipFill>
                <a:blip r:embed="rId1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5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 animBg="1"/>
      <p:bldP spid="39" grpId="0"/>
      <p:bldP spid="40" grpId="0" animBg="1"/>
      <p:bldP spid="41" grpId="0"/>
      <p:bldP spid="44" grpId="0" animBg="1"/>
      <p:bldP spid="45" grpId="0"/>
      <p:bldP spid="46" grpId="0"/>
      <p:bldP spid="47" grpId="0"/>
      <p:bldP spid="48" grpId="0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837A15FF-E4EC-C547-9A25-B6483555CB8C}"/>
              </a:ext>
            </a:extLst>
          </p:cNvPr>
          <p:cNvSpPr txBox="1">
            <a:spLocks/>
          </p:cNvSpPr>
          <p:nvPr/>
        </p:nvSpPr>
        <p:spPr>
          <a:xfrm>
            <a:off x="4589382" y="3066881"/>
            <a:ext cx="6299432" cy="345423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EA0C3B6-4066-0B4B-B47A-DE312F7195A8}"/>
                  </a:ext>
                </a:extLst>
              </p:cNvPr>
              <p:cNvSpPr/>
              <p:nvPr/>
            </p:nvSpPr>
            <p:spPr>
              <a:xfrm>
                <a:off x="4886085" y="5297773"/>
                <a:ext cx="3321339" cy="401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EA0C3B6-4066-0B4B-B47A-DE312F7195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085" y="5297773"/>
                <a:ext cx="3321339" cy="401072"/>
              </a:xfrm>
              <a:prstGeom prst="rect">
                <a:avLst/>
              </a:prstGeom>
              <a:blipFill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3961D5-77C0-7E46-BFD1-EF12FA75EE10}"/>
                  </a:ext>
                </a:extLst>
              </p:cNvPr>
              <p:cNvSpPr txBox="1"/>
              <p:nvPr/>
            </p:nvSpPr>
            <p:spPr>
              <a:xfrm>
                <a:off x="6013911" y="3181927"/>
                <a:ext cx="3119120" cy="36933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Projection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3961D5-77C0-7E46-BFD1-EF12FA75E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911" y="3181927"/>
                <a:ext cx="3119120" cy="369332"/>
              </a:xfrm>
              <a:prstGeom prst="rect">
                <a:avLst/>
              </a:prstGeom>
              <a:blipFill>
                <a:blip r:embed="rId3"/>
                <a:stretch>
                  <a:fillRect r="-1215" b="-3333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AFDBB8A-AD37-454A-A613-177D7D9FD0EF}"/>
                  </a:ext>
                </a:extLst>
              </p:cNvPr>
              <p:cNvSpPr/>
              <p:nvPr/>
            </p:nvSpPr>
            <p:spPr>
              <a:xfrm>
                <a:off x="4775198" y="3663160"/>
                <a:ext cx="3535776" cy="452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begChr m:val="‖"/>
                          <m:endChr m:val="‖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AFDBB8A-AD37-454A-A613-177D7D9FD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198" y="3663160"/>
                <a:ext cx="3535776" cy="452303"/>
              </a:xfrm>
              <a:prstGeom prst="rect">
                <a:avLst/>
              </a:prstGeom>
              <a:blipFill>
                <a:blip r:embed="rId4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Triangle Area Limit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93190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To limit the area, we use the fact that the mass center doesn’t move.</a:t>
            </a:r>
            <a:endParaRPr lang="en-CN" sz="2400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F17DAFC-1038-4D43-9B8C-EC7F002FB448}"/>
              </a:ext>
            </a:extLst>
          </p:cNvPr>
          <p:cNvSpPr/>
          <p:nvPr/>
        </p:nvSpPr>
        <p:spPr>
          <a:xfrm>
            <a:off x="1168400" y="3111217"/>
            <a:ext cx="2773680" cy="2926080"/>
          </a:xfrm>
          <a:custGeom>
            <a:avLst/>
            <a:gdLst>
              <a:gd name="connsiteX0" fmla="*/ 792480 w 2773680"/>
              <a:gd name="connsiteY0" fmla="*/ 0 h 2926080"/>
              <a:gd name="connsiteX1" fmla="*/ 2773680 w 2773680"/>
              <a:gd name="connsiteY1" fmla="*/ 1849120 h 2926080"/>
              <a:gd name="connsiteX2" fmla="*/ 0 w 2773680"/>
              <a:gd name="connsiteY2" fmla="*/ 2926080 h 2926080"/>
              <a:gd name="connsiteX3" fmla="*/ 792480 w 2773680"/>
              <a:gd name="connsiteY3" fmla="*/ 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3680" h="2926080">
                <a:moveTo>
                  <a:pt x="792480" y="0"/>
                </a:moveTo>
                <a:lnTo>
                  <a:pt x="2773680" y="1849120"/>
                </a:lnTo>
                <a:lnTo>
                  <a:pt x="0" y="2926080"/>
                </a:lnTo>
                <a:lnTo>
                  <a:pt x="79248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509713-7C84-4C48-81FE-8E8AD66666DC}"/>
                  </a:ext>
                </a:extLst>
              </p:cNvPr>
              <p:cNvSpPr txBox="1"/>
              <p:nvPr/>
            </p:nvSpPr>
            <p:spPr>
              <a:xfrm>
                <a:off x="678843" y="579964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509713-7C84-4C48-81FE-8E8AD6666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43" y="5799640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7461036D-B598-7F44-AE06-B246170D7397}"/>
              </a:ext>
            </a:extLst>
          </p:cNvPr>
          <p:cNvSpPr/>
          <p:nvPr/>
        </p:nvSpPr>
        <p:spPr>
          <a:xfrm>
            <a:off x="3861164" y="487265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6A81CE-2752-134E-A58D-66BFA93AEC75}"/>
                  </a:ext>
                </a:extLst>
              </p:cNvPr>
              <p:cNvSpPr txBox="1"/>
              <p:nvPr/>
            </p:nvSpPr>
            <p:spPr>
              <a:xfrm>
                <a:off x="2052888" y="4573556"/>
                <a:ext cx="17129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dirty="0">
                    <a:latin typeface="+mj-lt"/>
                  </a:rPr>
                  <a:t>Area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CN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6A81CE-2752-134E-A58D-66BFA93AE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888" y="4573556"/>
                <a:ext cx="1712909" cy="369332"/>
              </a:xfrm>
              <a:prstGeom prst="rect">
                <a:avLst/>
              </a:prstGeom>
              <a:blipFill>
                <a:blip r:embed="rId6"/>
                <a:stretch>
                  <a:fillRect l="-11029" t="-23333" b="-4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A277745-BB2F-944E-B653-A38BF933DD76}"/>
              </a:ext>
            </a:extLst>
          </p:cNvPr>
          <p:cNvSpPr/>
          <p:nvPr/>
        </p:nvSpPr>
        <p:spPr>
          <a:xfrm>
            <a:off x="1100486" y="595382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B65BB0-4BF1-D741-899B-C32F317D2D7D}"/>
                  </a:ext>
                </a:extLst>
              </p:cNvPr>
              <p:cNvSpPr txBox="1"/>
              <p:nvPr/>
            </p:nvSpPr>
            <p:spPr>
              <a:xfrm>
                <a:off x="3754737" y="5003027"/>
                <a:ext cx="486013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B65BB0-4BF1-D741-899B-C32F317D2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737" y="5003027"/>
                <a:ext cx="486013" cy="399084"/>
              </a:xfrm>
              <a:prstGeom prst="rect">
                <a:avLst/>
              </a:prstGeom>
              <a:blipFill>
                <a:blip r:embed="rId7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2EB3C82F-A28B-9641-8668-ECC638E12FCE}"/>
              </a:ext>
            </a:extLst>
          </p:cNvPr>
          <p:cNvSpPr/>
          <p:nvPr/>
        </p:nvSpPr>
        <p:spPr>
          <a:xfrm>
            <a:off x="2173307" y="6182496"/>
            <a:ext cx="1472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Constraint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D7A639-6D13-1242-A978-8E217DCC31B1}"/>
                  </a:ext>
                </a:extLst>
              </p:cNvPr>
              <p:cNvSpPr txBox="1"/>
              <p:nvPr/>
            </p:nvSpPr>
            <p:spPr>
              <a:xfrm>
                <a:off x="1826743" y="5924879"/>
                <a:ext cx="2126065" cy="317779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p>
                      </m:sSup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D7A639-6D13-1242-A978-8E217DCC3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743" y="5924879"/>
                <a:ext cx="2126065" cy="317779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F57EF391-CB45-294E-B641-B14406403AF3}"/>
              </a:ext>
            </a:extLst>
          </p:cNvPr>
          <p:cNvSpPr/>
          <p:nvPr/>
        </p:nvSpPr>
        <p:spPr>
          <a:xfrm>
            <a:off x="1869804" y="299619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9CB8AC-C65A-E448-B4BB-D0F2B1731218}"/>
                  </a:ext>
                </a:extLst>
              </p:cNvPr>
              <p:cNvSpPr txBox="1"/>
              <p:nvPr/>
            </p:nvSpPr>
            <p:spPr>
              <a:xfrm>
                <a:off x="1410605" y="281152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9CB8AC-C65A-E448-B4BB-D0F2B1731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605" y="2811526"/>
                <a:ext cx="486013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D34F0C2-5300-334F-9D67-0580D5894364}"/>
                  </a:ext>
                </a:extLst>
              </p:cNvPr>
              <p:cNvSpPr txBox="1"/>
              <p:nvPr/>
            </p:nvSpPr>
            <p:spPr>
              <a:xfrm>
                <a:off x="1405266" y="1701813"/>
                <a:ext cx="9652568" cy="4634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=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argmin</m:t>
                      </m:r>
                      <m:box>
                        <m:box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N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D34F0C2-5300-334F-9D67-0580D5894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266" y="1701813"/>
                <a:ext cx="9652568" cy="463460"/>
              </a:xfrm>
              <a:prstGeom prst="rect">
                <a:avLst/>
              </a:prstGeom>
              <a:blipFill>
                <a:blip r:embed="rId10"/>
                <a:stretch>
                  <a:fillRect r="-657" b="-78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55A3BD11-08C3-6545-9F9E-329E1D5F7EA7}"/>
              </a:ext>
            </a:extLst>
          </p:cNvPr>
          <p:cNvSpPr txBox="1"/>
          <p:nvPr/>
        </p:nvSpPr>
        <p:spPr>
          <a:xfrm>
            <a:off x="4418513" y="2240422"/>
            <a:ext cx="3817326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+mj-lt"/>
                <a:ea typeface="Cambria Math" panose="02040503050406030204" pitchFamily="18" charset="0"/>
              </a:rPr>
              <a:t>s</a:t>
            </a:r>
            <a:r>
              <a:rPr lang="en-US" sz="2000" b="0" dirty="0">
                <a:latin typeface="+mj-lt"/>
                <a:ea typeface="Cambria Math" panose="02040503050406030204" pitchFamily="18" charset="0"/>
              </a:rPr>
              <a:t>uch that the constraint is satisfied.</a:t>
            </a:r>
            <a:endParaRPr lang="en-CN" sz="2000" i="1" dirty="0">
              <a:latin typeface="+mj-lt"/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C3D85F54-21CF-2248-A4EF-260897056CDC}"/>
              </a:ext>
            </a:extLst>
          </p:cNvPr>
          <p:cNvSpPr/>
          <p:nvPr/>
        </p:nvSpPr>
        <p:spPr>
          <a:xfrm rot="5400000">
            <a:off x="7247326" y="1699588"/>
            <a:ext cx="336444" cy="217674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975E44-EA68-8E4F-B759-91A38B35355A}"/>
                  </a:ext>
                </a:extLst>
              </p:cNvPr>
              <p:cNvSpPr/>
              <p:nvPr/>
            </p:nvSpPr>
            <p:spPr>
              <a:xfrm>
                <a:off x="4826568" y="4121050"/>
                <a:ext cx="4085413" cy="718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min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min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ra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975E44-EA68-8E4F-B759-91A38B353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568" y="4121050"/>
                <a:ext cx="4085413" cy="7186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6CE91FB-1351-E542-A565-7423A0966A4A}"/>
                  </a:ext>
                </a:extLst>
              </p:cNvPr>
              <p:cNvSpPr/>
              <p:nvPr/>
            </p:nvSpPr>
            <p:spPr>
              <a:xfrm>
                <a:off x="4826568" y="4773151"/>
                <a:ext cx="4369914" cy="524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6CE91FB-1351-E542-A565-7423A0966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568" y="4773151"/>
                <a:ext cx="4369914" cy="524887"/>
              </a:xfrm>
              <a:prstGeom prst="rect">
                <a:avLst/>
              </a:prstGeom>
              <a:blipFill>
                <a:blip r:embed="rId12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EC48377-D5AE-BD43-9D7B-39164D8A86C6}"/>
                  </a:ext>
                </a:extLst>
              </p:cNvPr>
              <p:cNvSpPr/>
              <p:nvPr/>
            </p:nvSpPr>
            <p:spPr>
              <a:xfrm>
                <a:off x="4886084" y="5633243"/>
                <a:ext cx="3321339" cy="458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EC48377-D5AE-BD43-9D7B-39164D8A86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084" y="5633243"/>
                <a:ext cx="3321339" cy="458011"/>
              </a:xfrm>
              <a:prstGeom prst="rect">
                <a:avLst/>
              </a:prstGeom>
              <a:blipFill>
                <a:blip r:embed="rId1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6F814B4-7D7E-1940-BF19-805C9E6ADD22}"/>
                  </a:ext>
                </a:extLst>
              </p:cNvPr>
              <p:cNvSpPr/>
              <p:nvPr/>
            </p:nvSpPr>
            <p:spPr>
              <a:xfrm>
                <a:off x="4886084" y="6004572"/>
                <a:ext cx="332133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6F814B4-7D7E-1940-BF19-805C9E6AD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084" y="6004572"/>
                <a:ext cx="3321339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26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50" grpId="0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Strain Limiting in Simulation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4E9BE2-8E9C-D54F-8BDD-62CF1A01A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278" y="1691281"/>
            <a:ext cx="5829562" cy="431760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Strain limiting is widely used in physics-based simulation, typically for avoiding instability and artifacts due to large deformation.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Strain limiting is useful for nonlinear effects, in a biphasic way.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Strain limiting also helps address the locking issue.</a:t>
            </a:r>
            <a:endParaRPr lang="en-US" sz="1600" dirty="0">
              <a:latin typeface="+mj-l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C734A8-EF7B-C545-97D3-ADCD5E4F1854}"/>
              </a:ext>
            </a:extLst>
          </p:cNvPr>
          <p:cNvCxnSpPr>
            <a:cxnSpLocks/>
          </p:cNvCxnSpPr>
          <p:nvPr/>
        </p:nvCxnSpPr>
        <p:spPr>
          <a:xfrm>
            <a:off x="6958463" y="5444415"/>
            <a:ext cx="44309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D7893E6-FBBE-E84E-8751-51996B02043D}"/>
              </a:ext>
            </a:extLst>
          </p:cNvPr>
          <p:cNvCxnSpPr>
            <a:cxnSpLocks/>
          </p:cNvCxnSpPr>
          <p:nvPr/>
        </p:nvCxnSpPr>
        <p:spPr>
          <a:xfrm flipV="1">
            <a:off x="7110863" y="1413593"/>
            <a:ext cx="0" cy="41832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463C935A-BD7E-DE4E-99FC-F2CEA374BB7E}"/>
              </a:ext>
            </a:extLst>
          </p:cNvPr>
          <p:cNvSpPr/>
          <p:nvPr/>
        </p:nvSpPr>
        <p:spPr>
          <a:xfrm>
            <a:off x="7110863" y="1413593"/>
            <a:ext cx="4013195" cy="4030814"/>
          </a:xfrm>
          <a:custGeom>
            <a:avLst/>
            <a:gdLst>
              <a:gd name="connsiteX0" fmla="*/ 0 w 4145280"/>
              <a:gd name="connsiteY0" fmla="*/ 3850640 h 3850640"/>
              <a:gd name="connsiteX1" fmla="*/ 2844800 w 4145280"/>
              <a:gd name="connsiteY1" fmla="*/ 3098800 h 3850640"/>
              <a:gd name="connsiteX2" fmla="*/ 4145280 w 4145280"/>
              <a:gd name="connsiteY2" fmla="*/ 0 h 385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5280" h="3850640">
                <a:moveTo>
                  <a:pt x="0" y="3850640"/>
                </a:moveTo>
                <a:cubicBezTo>
                  <a:pt x="1076960" y="3795606"/>
                  <a:pt x="2153920" y="3740573"/>
                  <a:pt x="2844800" y="3098800"/>
                </a:cubicBezTo>
                <a:cubicBezTo>
                  <a:pt x="3535680" y="2457027"/>
                  <a:pt x="3840480" y="1228513"/>
                  <a:pt x="4145280" y="0"/>
                </a:cubicBez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956E61-E1AF-414D-9F33-A0F7A16E29B0}"/>
              </a:ext>
            </a:extLst>
          </p:cNvPr>
          <p:cNvCxnSpPr>
            <a:cxnSpLocks/>
          </p:cNvCxnSpPr>
          <p:nvPr/>
        </p:nvCxnSpPr>
        <p:spPr>
          <a:xfrm>
            <a:off x="9437503" y="1413593"/>
            <a:ext cx="0" cy="403081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96BA6E6-B2DE-F846-854C-BFD90E3E9315}"/>
              </a:ext>
            </a:extLst>
          </p:cNvPr>
          <p:cNvSpPr/>
          <p:nvPr/>
        </p:nvSpPr>
        <p:spPr>
          <a:xfrm>
            <a:off x="8198191" y="5444407"/>
            <a:ext cx="2681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sz="2400" dirty="0">
                <a:latin typeface="+mj-lt"/>
              </a:rPr>
              <a:t>Strain (deformation)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3697F07-EB73-344D-A777-9D1834D1E7B6}"/>
              </a:ext>
            </a:extLst>
          </p:cNvPr>
          <p:cNvSpPr/>
          <p:nvPr/>
        </p:nvSpPr>
        <p:spPr>
          <a:xfrm rot="16200000">
            <a:off x="6446739" y="3471249"/>
            <a:ext cx="866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2400" dirty="0">
                <a:latin typeface="+mj-lt"/>
              </a:rPr>
              <a:t>Force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D4915B6-86D6-5E4E-87EF-A2AFE17C12ED}"/>
              </a:ext>
            </a:extLst>
          </p:cNvPr>
          <p:cNvSpPr/>
          <p:nvPr/>
        </p:nvSpPr>
        <p:spPr>
          <a:xfrm>
            <a:off x="7462337" y="1567508"/>
            <a:ext cx="23166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2400" dirty="0">
                <a:latin typeface="+mj-lt"/>
              </a:rPr>
              <a:t>Phase 1:</a:t>
            </a:r>
          </a:p>
          <a:p>
            <a:r>
              <a:rPr lang="en-CN" sz="2400" dirty="0">
                <a:latin typeface="+mj-lt"/>
              </a:rPr>
              <a:t>Elastic Model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F6908A-B9B0-7A4A-A520-3B254AA744D0}"/>
              </a:ext>
            </a:extLst>
          </p:cNvPr>
          <p:cNvSpPr/>
          <p:nvPr/>
        </p:nvSpPr>
        <p:spPr>
          <a:xfrm>
            <a:off x="9513612" y="1572341"/>
            <a:ext cx="23166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2400" dirty="0">
                <a:latin typeface="+mj-lt"/>
              </a:rPr>
              <a:t>Phase 2:</a:t>
            </a:r>
          </a:p>
          <a:p>
            <a:r>
              <a:rPr lang="en-CN" sz="2400" dirty="0">
                <a:latin typeface="+mj-lt"/>
              </a:rPr>
              <a:t>Strain Limiting</a:t>
            </a:r>
          </a:p>
        </p:txBody>
      </p:sp>
    </p:spTree>
    <p:extLst>
      <p:ext uri="{BB962C8B-B14F-4D97-AF65-F5344CB8AC3E}">
        <p14:creationId xmlns:p14="http://schemas.microsoft.com/office/powerpoint/2010/main" val="296537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Topics for the Day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97F1DBD7-7E5A-D24F-971E-749CBB605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282" y="1826296"/>
            <a:ext cx="9564889" cy="4371667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Strain Limiting and Position Based Dynamics</a:t>
            </a:r>
          </a:p>
          <a:p>
            <a:endParaRPr lang="en-US" sz="3000" dirty="0">
              <a:latin typeface="+mj-lt"/>
            </a:endParaRPr>
          </a:p>
          <a:p>
            <a:r>
              <a:rPr lang="en-US" sz="3000" dirty="0">
                <a:latin typeface="+mj-lt"/>
              </a:rPr>
              <a:t>Projective Dynamics</a:t>
            </a:r>
          </a:p>
          <a:p>
            <a:endParaRPr lang="en-US" sz="3000" dirty="0">
              <a:latin typeface="+mj-lt"/>
            </a:endParaRPr>
          </a:p>
          <a:p>
            <a:r>
              <a:rPr lang="en-US" sz="3000" dirty="0">
                <a:latin typeface="+mj-lt"/>
              </a:rPr>
              <a:t>Constrained Dynamics</a:t>
            </a:r>
          </a:p>
        </p:txBody>
      </p:sp>
    </p:spTree>
    <p:extLst>
      <p:ext uri="{BB962C8B-B14F-4D97-AF65-F5344CB8AC3E}">
        <p14:creationId xmlns:p14="http://schemas.microsoft.com/office/powerpoint/2010/main" val="39243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44B2B0-F661-9345-AD4D-A4C1EC2F269A}"/>
              </a:ext>
            </a:extLst>
          </p:cNvPr>
          <p:cNvSpPr/>
          <p:nvPr/>
        </p:nvSpPr>
        <p:spPr>
          <a:xfrm>
            <a:off x="727984" y="2967335"/>
            <a:ext cx="53680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Provot</a:t>
            </a:r>
            <a:r>
              <a:rPr lang="en-US" dirty="0">
                <a:latin typeface="+mj-lt"/>
              </a:rPr>
              <a:t>. 1995. </a:t>
            </a:r>
            <a:r>
              <a:rPr lang="en-US" i="1" dirty="0">
                <a:latin typeface="+mj-lt"/>
              </a:rPr>
              <a:t>Deformation Constraints in a Mass-Spring Model to Describe Rigid Cloth Behavior. </a:t>
            </a:r>
            <a:r>
              <a:rPr lang="en-US" dirty="0">
                <a:latin typeface="+mj-lt"/>
              </a:rPr>
              <a:t>Graphics Interface.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1DD6C3-2219-4D4E-9361-3D77315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CN" b="1" dirty="0"/>
              <a:t>After-Class Reading (optional)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9E42D0-0AE0-4949-8B03-7E6525B0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20</a:t>
            </a:fld>
            <a:endParaRPr kumimoji="1"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DF8466-6552-9A4F-9C79-2585CBC50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23" t="10666" r="30556" b="8444"/>
          <a:stretch/>
        </p:blipFill>
        <p:spPr>
          <a:xfrm>
            <a:off x="6255026" y="929584"/>
            <a:ext cx="4081326" cy="5426766"/>
          </a:xfrm>
          <a:prstGeom prst="rect">
            <a:avLst/>
          </a:prstGeom>
          <a:ln w="12700"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3871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79" y="2529840"/>
            <a:ext cx="11353442" cy="1089930"/>
          </a:xfrm>
        </p:spPr>
        <p:txBody>
          <a:bodyPr>
            <a:normAutofit/>
          </a:bodyPr>
          <a:lstStyle/>
          <a:p>
            <a:r>
              <a:rPr lang="en-US" b="1" dirty="0"/>
              <a:t>Projective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6720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>
            <a:extLst>
              <a:ext uri="{FF2B5EF4-FFF2-40B4-BE49-F238E27FC236}">
                <a16:creationId xmlns:a16="http://schemas.microsoft.com/office/drawing/2014/main" id="{871928C0-FF1A-A841-B2EA-9F72D2792A1A}"/>
              </a:ext>
            </a:extLst>
          </p:cNvPr>
          <p:cNvSpPr txBox="1">
            <a:spLocks/>
          </p:cNvSpPr>
          <p:nvPr/>
        </p:nvSpPr>
        <p:spPr>
          <a:xfrm>
            <a:off x="4116438" y="2410814"/>
            <a:ext cx="6855220" cy="1524963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Projective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ADC767D-EC6B-B54B-962C-8FFBFAE026D1}"/>
              </a:ext>
            </a:extLst>
          </p:cNvPr>
          <p:cNvSpPr txBox="1">
            <a:spLocks/>
          </p:cNvSpPr>
          <p:nvPr/>
        </p:nvSpPr>
        <p:spPr>
          <a:xfrm>
            <a:off x="811658" y="125901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Instead of blending projections in a Jacobi or Gauss-Seidel fashion as in PBD, projective dynamics uses </a:t>
            </a:r>
            <a:r>
              <a:rPr lang="en-US" altLang="zh-CN" sz="2400" u="sng" dirty="0"/>
              <a:t>projection</a:t>
            </a:r>
            <a:r>
              <a:rPr lang="en-US" altLang="zh-CN" sz="2400" dirty="0"/>
              <a:t> to define a </a:t>
            </a:r>
            <a:r>
              <a:rPr lang="en-US" altLang="zh-CN" sz="2400" u="sng" dirty="0"/>
              <a:t>quadratic</a:t>
            </a:r>
            <a:r>
              <a:rPr lang="en-US" altLang="zh-CN" sz="2400" dirty="0"/>
              <a:t> energy.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2E7FA53-2240-1D4F-A5B8-F90492CEFD22}"/>
                  </a:ext>
                </a:extLst>
              </p:cNvPr>
              <p:cNvSpPr/>
              <p:nvPr/>
            </p:nvSpPr>
            <p:spPr>
              <a:xfrm>
                <a:off x="4239366" y="2502471"/>
                <a:ext cx="6507294" cy="823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={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box>
                                <m:box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2E7FA53-2240-1D4F-A5B8-F90492CEF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366" y="2502471"/>
                <a:ext cx="6507294" cy="823367"/>
              </a:xfrm>
              <a:prstGeom prst="rect">
                <a:avLst/>
              </a:prstGeom>
              <a:blipFill>
                <a:blip r:embed="rId2"/>
                <a:stretch>
                  <a:fillRect t="-165152" b="-2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0DA535-0313-0F40-B4BB-C254F7BF32DB}"/>
                  </a:ext>
                </a:extLst>
              </p:cNvPr>
              <p:cNvSpPr/>
              <p:nvPr/>
            </p:nvSpPr>
            <p:spPr>
              <a:xfrm>
                <a:off x="4239366" y="3344433"/>
                <a:ext cx="6732292" cy="530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Projectio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>
                    <a:latin typeface="+mj-lt"/>
                  </a:rPr>
                  <a:t> for every edge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0DA535-0313-0F40-B4BB-C254F7BF32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366" y="3344433"/>
                <a:ext cx="6732292" cy="530273"/>
              </a:xfrm>
              <a:prstGeom prst="rect">
                <a:avLst/>
              </a:prstGeom>
              <a:blipFill>
                <a:blip r:embed="rId3"/>
                <a:stretch>
                  <a:fillRect t="-2326" b="-162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4257A35F-25D9-F141-B2A9-327163A0B2AF}"/>
                  </a:ext>
                </a:extLst>
              </p:cNvPr>
              <p:cNvSpPr/>
              <p:nvPr/>
            </p:nvSpPr>
            <p:spPr>
              <a:xfrm>
                <a:off x="3943708" y="4196936"/>
                <a:ext cx="7098610" cy="775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−(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4257A35F-25D9-F141-B2A9-327163A0B2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708" y="4196936"/>
                <a:ext cx="7098610" cy="775084"/>
              </a:xfrm>
              <a:prstGeom prst="rect">
                <a:avLst/>
              </a:prstGeom>
              <a:blipFill>
                <a:blip r:embed="rId4"/>
                <a:stretch>
                  <a:fillRect t="-175806" b="-2467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 78">
            <a:extLst>
              <a:ext uri="{FF2B5EF4-FFF2-40B4-BE49-F238E27FC236}">
                <a16:creationId xmlns:a16="http://schemas.microsoft.com/office/drawing/2014/main" id="{3040ED6D-DFA8-7E44-A31D-04C87E1988C1}"/>
              </a:ext>
            </a:extLst>
          </p:cNvPr>
          <p:cNvSpPr/>
          <p:nvPr/>
        </p:nvSpPr>
        <p:spPr>
          <a:xfrm>
            <a:off x="382053" y="3429000"/>
            <a:ext cx="1469985" cy="1909822"/>
          </a:xfrm>
          <a:custGeom>
            <a:avLst/>
            <a:gdLst>
              <a:gd name="connsiteX0" fmla="*/ 0 w 1469985"/>
              <a:gd name="connsiteY0" fmla="*/ 659757 h 1886674"/>
              <a:gd name="connsiteX1" fmla="*/ 1469985 w 1469985"/>
              <a:gd name="connsiteY1" fmla="*/ 0 h 1886674"/>
              <a:gd name="connsiteX2" fmla="*/ 1388962 w 1469985"/>
              <a:gd name="connsiteY2" fmla="*/ 1886674 h 1886674"/>
              <a:gd name="connsiteX3" fmla="*/ 0 w 1469985"/>
              <a:gd name="connsiteY3" fmla="*/ 659757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9985" h="1886674">
                <a:moveTo>
                  <a:pt x="0" y="659757"/>
                </a:moveTo>
                <a:lnTo>
                  <a:pt x="1469985" y="0"/>
                </a:lnTo>
                <a:lnTo>
                  <a:pt x="1388962" y="1886674"/>
                </a:lnTo>
                <a:lnTo>
                  <a:pt x="0" y="659757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5F1A624C-4A32-3945-9613-1E1E57F88A84}"/>
              </a:ext>
            </a:extLst>
          </p:cNvPr>
          <p:cNvSpPr/>
          <p:nvPr/>
        </p:nvSpPr>
        <p:spPr>
          <a:xfrm>
            <a:off x="1782590" y="3429000"/>
            <a:ext cx="1504709" cy="1909823"/>
          </a:xfrm>
          <a:custGeom>
            <a:avLst/>
            <a:gdLst>
              <a:gd name="connsiteX0" fmla="*/ 81023 w 1504709"/>
              <a:gd name="connsiteY0" fmla="*/ 0 h 1909823"/>
              <a:gd name="connsiteX1" fmla="*/ 1504709 w 1504709"/>
              <a:gd name="connsiteY1" fmla="*/ 104172 h 1909823"/>
              <a:gd name="connsiteX2" fmla="*/ 0 w 1504709"/>
              <a:gd name="connsiteY2" fmla="*/ 1909823 h 1909823"/>
              <a:gd name="connsiteX3" fmla="*/ 81023 w 1504709"/>
              <a:gd name="connsiteY3" fmla="*/ 0 h 190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4709" h="1909823">
                <a:moveTo>
                  <a:pt x="81023" y="0"/>
                </a:moveTo>
                <a:lnTo>
                  <a:pt x="1504709" y="104172"/>
                </a:lnTo>
                <a:lnTo>
                  <a:pt x="0" y="1909823"/>
                </a:lnTo>
                <a:lnTo>
                  <a:pt x="81023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134D516-2A1B-AA41-A22E-68FAD782625F}"/>
              </a:ext>
            </a:extLst>
          </p:cNvPr>
          <p:cNvCxnSpPr>
            <a:cxnSpLocks/>
            <a:stCxn id="79" idx="0"/>
            <a:endCxn id="80" idx="0"/>
          </p:cNvCxnSpPr>
          <p:nvPr/>
        </p:nvCxnSpPr>
        <p:spPr>
          <a:xfrm flipV="1">
            <a:off x="382053" y="3429000"/>
            <a:ext cx="1481560" cy="6678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B4146FA-2A09-BF4F-A4A8-6B07FB10EDB4}"/>
              </a:ext>
            </a:extLst>
          </p:cNvPr>
          <p:cNvCxnSpPr>
            <a:cxnSpLocks/>
          </p:cNvCxnSpPr>
          <p:nvPr/>
        </p:nvCxnSpPr>
        <p:spPr>
          <a:xfrm>
            <a:off x="1852038" y="3438857"/>
            <a:ext cx="1435261" cy="943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CDBD29D-6BBA-1F4A-B688-38AA3F081078}"/>
              </a:ext>
            </a:extLst>
          </p:cNvPr>
          <p:cNvCxnSpPr>
            <a:cxnSpLocks/>
          </p:cNvCxnSpPr>
          <p:nvPr/>
        </p:nvCxnSpPr>
        <p:spPr>
          <a:xfrm flipH="1">
            <a:off x="1782590" y="3441643"/>
            <a:ext cx="69448" cy="192032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B3A96AB-4B56-EC4F-B866-3A25459F5052}"/>
              </a:ext>
            </a:extLst>
          </p:cNvPr>
          <p:cNvCxnSpPr>
            <a:cxnSpLocks/>
          </p:cNvCxnSpPr>
          <p:nvPr/>
        </p:nvCxnSpPr>
        <p:spPr>
          <a:xfrm flipH="1">
            <a:off x="1782590" y="3533172"/>
            <a:ext cx="148156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15016FC-59F9-0D4E-8831-B88C8593B6F5}"/>
              </a:ext>
            </a:extLst>
          </p:cNvPr>
          <p:cNvCxnSpPr>
            <a:cxnSpLocks/>
            <a:stCxn id="79" idx="0"/>
          </p:cNvCxnSpPr>
          <p:nvPr/>
        </p:nvCxnSpPr>
        <p:spPr>
          <a:xfrm>
            <a:off x="382053" y="4096852"/>
            <a:ext cx="1400537" cy="12651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4F4CCB23-9219-D64A-955E-7B59F4962903}"/>
              </a:ext>
            </a:extLst>
          </p:cNvPr>
          <p:cNvSpPr/>
          <p:nvPr/>
        </p:nvSpPr>
        <p:spPr>
          <a:xfrm>
            <a:off x="1766182" y="3339695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E9967DD-E18B-9C46-AB72-68036D2AB98A}"/>
              </a:ext>
            </a:extLst>
          </p:cNvPr>
          <p:cNvSpPr/>
          <p:nvPr/>
        </p:nvSpPr>
        <p:spPr>
          <a:xfrm>
            <a:off x="287981" y="401364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2BE24BF-1C53-C24B-841A-C3FBC38F630B}"/>
              </a:ext>
            </a:extLst>
          </p:cNvPr>
          <p:cNvSpPr/>
          <p:nvPr/>
        </p:nvSpPr>
        <p:spPr>
          <a:xfrm>
            <a:off x="3163359" y="345405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8CD3058-F4A3-BA49-ADDB-7402FC6F8240}"/>
              </a:ext>
            </a:extLst>
          </p:cNvPr>
          <p:cNvSpPr/>
          <p:nvPr/>
        </p:nvSpPr>
        <p:spPr>
          <a:xfrm>
            <a:off x="1668750" y="525023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92CAA1D-9147-5544-BED2-57C6271F821E}"/>
                  </a:ext>
                </a:extLst>
              </p:cNvPr>
              <p:cNvSpPr txBox="1"/>
              <p:nvPr/>
            </p:nvSpPr>
            <p:spPr>
              <a:xfrm>
                <a:off x="3101667" y="3079686"/>
                <a:ext cx="486013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92CAA1D-9147-5544-BED2-57C6271F8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667" y="3079686"/>
                <a:ext cx="486013" cy="399084"/>
              </a:xfrm>
              <a:prstGeom prst="rect">
                <a:avLst/>
              </a:prstGeom>
              <a:blipFill>
                <a:blip r:embed="rId5"/>
                <a:stretch>
                  <a:fillRect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C45E648-B463-094F-9F73-3A96E54FFA91}"/>
                  </a:ext>
                </a:extLst>
              </p:cNvPr>
              <p:cNvSpPr txBox="1"/>
              <p:nvPr/>
            </p:nvSpPr>
            <p:spPr>
              <a:xfrm>
                <a:off x="1701632" y="294312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C45E648-B463-094F-9F73-3A96E54F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632" y="2943124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EB750C7-C9AB-8E49-AF3B-E8CC3123581F}"/>
                  </a:ext>
                </a:extLst>
              </p:cNvPr>
              <p:cNvSpPr/>
              <p:nvPr/>
            </p:nvSpPr>
            <p:spPr>
              <a:xfrm>
                <a:off x="2354257" y="3043409"/>
                <a:ext cx="4126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9"/>
                        </m:r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EB750C7-C9AB-8E49-AF3B-E8CC312358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257" y="3043409"/>
                <a:ext cx="41261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25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Projective Dynamics – Explained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74CF7ADC-7643-674E-94D0-CB0CE19E918C}"/>
              </a:ext>
            </a:extLst>
          </p:cNvPr>
          <p:cNvSpPr/>
          <p:nvPr/>
        </p:nvSpPr>
        <p:spPr>
          <a:xfrm>
            <a:off x="382053" y="3429000"/>
            <a:ext cx="1469985" cy="1909822"/>
          </a:xfrm>
          <a:custGeom>
            <a:avLst/>
            <a:gdLst>
              <a:gd name="connsiteX0" fmla="*/ 0 w 1469985"/>
              <a:gd name="connsiteY0" fmla="*/ 659757 h 1886674"/>
              <a:gd name="connsiteX1" fmla="*/ 1469985 w 1469985"/>
              <a:gd name="connsiteY1" fmla="*/ 0 h 1886674"/>
              <a:gd name="connsiteX2" fmla="*/ 1388962 w 1469985"/>
              <a:gd name="connsiteY2" fmla="*/ 1886674 h 1886674"/>
              <a:gd name="connsiteX3" fmla="*/ 0 w 1469985"/>
              <a:gd name="connsiteY3" fmla="*/ 659757 h 18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9985" h="1886674">
                <a:moveTo>
                  <a:pt x="0" y="659757"/>
                </a:moveTo>
                <a:lnTo>
                  <a:pt x="1469985" y="0"/>
                </a:lnTo>
                <a:lnTo>
                  <a:pt x="1388962" y="1886674"/>
                </a:lnTo>
                <a:lnTo>
                  <a:pt x="0" y="659757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7C9F2AB3-3EB1-FA45-B48F-5846A9A5755C}"/>
              </a:ext>
            </a:extLst>
          </p:cNvPr>
          <p:cNvSpPr/>
          <p:nvPr/>
        </p:nvSpPr>
        <p:spPr>
          <a:xfrm>
            <a:off x="1782590" y="3429000"/>
            <a:ext cx="1504709" cy="1909823"/>
          </a:xfrm>
          <a:custGeom>
            <a:avLst/>
            <a:gdLst>
              <a:gd name="connsiteX0" fmla="*/ 81023 w 1504709"/>
              <a:gd name="connsiteY0" fmla="*/ 0 h 1909823"/>
              <a:gd name="connsiteX1" fmla="*/ 1504709 w 1504709"/>
              <a:gd name="connsiteY1" fmla="*/ 104172 h 1909823"/>
              <a:gd name="connsiteX2" fmla="*/ 0 w 1504709"/>
              <a:gd name="connsiteY2" fmla="*/ 1909823 h 1909823"/>
              <a:gd name="connsiteX3" fmla="*/ 81023 w 1504709"/>
              <a:gd name="connsiteY3" fmla="*/ 0 h 190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4709" h="1909823">
                <a:moveTo>
                  <a:pt x="81023" y="0"/>
                </a:moveTo>
                <a:lnTo>
                  <a:pt x="1504709" y="104172"/>
                </a:lnTo>
                <a:lnTo>
                  <a:pt x="0" y="1909823"/>
                </a:lnTo>
                <a:lnTo>
                  <a:pt x="81023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ADEB8A-65C0-6247-96D1-83830D1BD3F9}"/>
              </a:ext>
            </a:extLst>
          </p:cNvPr>
          <p:cNvCxnSpPr>
            <a:cxnSpLocks/>
            <a:stCxn id="32" idx="0"/>
            <a:endCxn id="38" idx="0"/>
          </p:cNvCxnSpPr>
          <p:nvPr/>
        </p:nvCxnSpPr>
        <p:spPr>
          <a:xfrm flipV="1">
            <a:off x="382053" y="3429000"/>
            <a:ext cx="1481560" cy="667852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A51BE0E-A782-BF4B-8444-B855800CB14C}"/>
              </a:ext>
            </a:extLst>
          </p:cNvPr>
          <p:cNvCxnSpPr>
            <a:cxnSpLocks/>
          </p:cNvCxnSpPr>
          <p:nvPr/>
        </p:nvCxnSpPr>
        <p:spPr>
          <a:xfrm>
            <a:off x="1852038" y="3438857"/>
            <a:ext cx="1435261" cy="94315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32E3381-8DBE-9743-B57C-9711EE166509}"/>
              </a:ext>
            </a:extLst>
          </p:cNvPr>
          <p:cNvCxnSpPr>
            <a:cxnSpLocks/>
          </p:cNvCxnSpPr>
          <p:nvPr/>
        </p:nvCxnSpPr>
        <p:spPr>
          <a:xfrm flipH="1">
            <a:off x="1782590" y="3441643"/>
            <a:ext cx="69448" cy="1920329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7367CB3-D2D7-DC44-9C52-BE601959562C}"/>
              </a:ext>
            </a:extLst>
          </p:cNvPr>
          <p:cNvCxnSpPr>
            <a:cxnSpLocks/>
          </p:cNvCxnSpPr>
          <p:nvPr/>
        </p:nvCxnSpPr>
        <p:spPr>
          <a:xfrm flipH="1">
            <a:off x="1782590" y="3533172"/>
            <a:ext cx="1481560" cy="182880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023A0ED-D1C8-4547-A3D4-5745FDFBC6F2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382053" y="4096852"/>
            <a:ext cx="1400537" cy="126512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202230B5-780B-814E-9C00-5E9B5F01B8B2}"/>
              </a:ext>
            </a:extLst>
          </p:cNvPr>
          <p:cNvSpPr/>
          <p:nvPr/>
        </p:nvSpPr>
        <p:spPr>
          <a:xfrm>
            <a:off x="1766182" y="3339695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E33420C-C9D5-8F4C-A4D3-B8AB46EA70B9}"/>
              </a:ext>
            </a:extLst>
          </p:cNvPr>
          <p:cNvSpPr/>
          <p:nvPr/>
        </p:nvSpPr>
        <p:spPr>
          <a:xfrm>
            <a:off x="287981" y="401364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E9F21B7-1D19-BF42-99EA-0294A5FFC5C8}"/>
              </a:ext>
            </a:extLst>
          </p:cNvPr>
          <p:cNvSpPr/>
          <p:nvPr/>
        </p:nvSpPr>
        <p:spPr>
          <a:xfrm>
            <a:off x="3163359" y="345405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15FEA87-78D9-8C43-A398-98B7077FDB30}"/>
              </a:ext>
            </a:extLst>
          </p:cNvPr>
          <p:cNvSpPr/>
          <p:nvPr/>
        </p:nvSpPr>
        <p:spPr>
          <a:xfrm>
            <a:off x="1668750" y="525023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620D1B0-B7E5-924C-B89F-828AEF32511B}"/>
                  </a:ext>
                </a:extLst>
              </p:cNvPr>
              <p:cNvSpPr txBox="1"/>
              <p:nvPr/>
            </p:nvSpPr>
            <p:spPr>
              <a:xfrm>
                <a:off x="3101667" y="307968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620D1B0-B7E5-924C-B89F-828AEF325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667" y="3079686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06E9356-0CB3-4848-A649-10AA623C0AA0}"/>
                  </a:ext>
                </a:extLst>
              </p:cNvPr>
              <p:cNvSpPr txBox="1"/>
              <p:nvPr/>
            </p:nvSpPr>
            <p:spPr>
              <a:xfrm>
                <a:off x="1701632" y="2943124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06E9356-0CB3-4848-A649-10AA623C0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632" y="2943124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2E7FA53-2240-1D4F-A5B8-F90492CEFD22}"/>
                  </a:ext>
                </a:extLst>
              </p:cNvPr>
              <p:cNvSpPr/>
              <p:nvPr/>
            </p:nvSpPr>
            <p:spPr>
              <a:xfrm>
                <a:off x="3563353" y="2275698"/>
                <a:ext cx="8598167" cy="5130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0,0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2E7FA53-2240-1D4F-A5B8-F90492CEF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353" y="2275698"/>
                <a:ext cx="8598167" cy="513089"/>
              </a:xfrm>
              <a:prstGeom prst="rect">
                <a:avLst/>
              </a:prstGeom>
              <a:blipFill>
                <a:blip r:embed="rId4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528AB3-1F14-4848-9588-2CD9BE12EC00}"/>
                  </a:ext>
                </a:extLst>
              </p:cNvPr>
              <p:cNvSpPr txBox="1"/>
              <p:nvPr/>
            </p:nvSpPr>
            <p:spPr>
              <a:xfrm>
                <a:off x="1574307" y="540580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528AB3-1F14-4848-9588-2CD9BE12E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307" y="5405809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8D4514-260B-7345-AA26-D5B9D9CE659D}"/>
                  </a:ext>
                </a:extLst>
              </p:cNvPr>
              <p:cNvSpPr txBox="1"/>
              <p:nvPr/>
            </p:nvSpPr>
            <p:spPr>
              <a:xfrm>
                <a:off x="86796" y="410529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8D4514-260B-7345-AA26-D5B9D9CE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6" y="4105292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A5B252F-39A6-5642-B814-886CCA63D267}"/>
                  </a:ext>
                </a:extLst>
              </p:cNvPr>
              <p:cNvSpPr/>
              <p:nvPr/>
            </p:nvSpPr>
            <p:spPr>
              <a:xfrm>
                <a:off x="2354257" y="3043409"/>
                <a:ext cx="539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9"/>
                            </m:r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A5B252F-39A6-5642-B814-886CCA63D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257" y="3043409"/>
                <a:ext cx="539443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4AB77C-5B72-7B4F-876B-6A7776C3D45A}"/>
                  </a:ext>
                </a:extLst>
              </p:cNvPr>
              <p:cNvSpPr/>
              <p:nvPr/>
            </p:nvSpPr>
            <p:spPr>
              <a:xfrm>
                <a:off x="2354257" y="4383106"/>
                <a:ext cx="539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9"/>
                            </m:rPr>
                            <a:rPr lang="en-US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4AB77C-5B72-7B4F-876B-6A7776C3D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257" y="4383106"/>
                <a:ext cx="539443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4F4863B-4508-FC42-81F9-F3B9E389B783}"/>
                  </a:ext>
                </a:extLst>
              </p:cNvPr>
              <p:cNvSpPr/>
              <p:nvPr/>
            </p:nvSpPr>
            <p:spPr>
              <a:xfrm>
                <a:off x="721328" y="3339695"/>
                <a:ext cx="539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9"/>
                            </m:r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4F4863B-4508-FC42-81F9-F3B9E389B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28" y="3339695"/>
                <a:ext cx="53944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46589C1-4A07-8145-83DF-89B8699C9DB8}"/>
                  </a:ext>
                </a:extLst>
              </p:cNvPr>
              <p:cNvSpPr/>
              <p:nvPr/>
            </p:nvSpPr>
            <p:spPr>
              <a:xfrm>
                <a:off x="703179" y="4613915"/>
                <a:ext cx="539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9"/>
                            </m:r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46589C1-4A07-8145-83DF-89B8699C9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79" y="4613915"/>
                <a:ext cx="539443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DC6EE15-F5E2-DE4E-91A7-DE5E3C49452C}"/>
                  </a:ext>
                </a:extLst>
              </p:cNvPr>
              <p:cNvSpPr/>
              <p:nvPr/>
            </p:nvSpPr>
            <p:spPr>
              <a:xfrm>
                <a:off x="1356987" y="3955324"/>
                <a:ext cx="539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9"/>
                            </m:rPr>
                            <a:rPr lang="en-US" sz="2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DC6EE15-F5E2-DE4E-91A7-DE5E3C494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987" y="3955324"/>
                <a:ext cx="539443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2C5B89-81DA-7548-B731-6059DB7EAB47}"/>
                  </a:ext>
                </a:extLst>
              </p:cNvPr>
              <p:cNvSpPr/>
              <p:nvPr/>
            </p:nvSpPr>
            <p:spPr>
              <a:xfrm>
                <a:off x="4037847" y="2735862"/>
                <a:ext cx="8455927" cy="5130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2,0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2,3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2C5B89-81DA-7548-B731-6059DB7EA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47" y="2735862"/>
                <a:ext cx="8455927" cy="513089"/>
              </a:xfrm>
              <a:prstGeom prst="rect">
                <a:avLst/>
              </a:prstGeom>
              <a:blipFill>
                <a:blip r:embed="rId12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E433FBF-C88A-5E4C-A731-ED0A12B5737D}"/>
                  </a:ext>
                </a:extLst>
              </p:cNvPr>
              <p:cNvSpPr/>
              <p:nvPr/>
            </p:nvSpPr>
            <p:spPr>
              <a:xfrm>
                <a:off x="4270543" y="3197688"/>
                <a:ext cx="4017467" cy="5130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r>
                            <m:rPr>
                              <m:brk m:alnAt="6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4,2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4,3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E433FBF-C88A-5E4C-A731-ED0A12B57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543" y="3197688"/>
                <a:ext cx="4017467" cy="51308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D5112BF-8857-234C-99EF-5E1998C320B5}"/>
              </a:ext>
            </a:extLst>
          </p:cNvPr>
          <p:cNvSpPr/>
          <p:nvPr/>
        </p:nvSpPr>
        <p:spPr>
          <a:xfrm>
            <a:off x="4541520" y="2330548"/>
            <a:ext cx="3474720" cy="43200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C716978-50F9-C847-A276-0CA55888ED9B}"/>
              </a:ext>
            </a:extLst>
          </p:cNvPr>
          <p:cNvSpPr/>
          <p:nvPr/>
        </p:nvSpPr>
        <p:spPr>
          <a:xfrm>
            <a:off x="8300720" y="2339596"/>
            <a:ext cx="3474720" cy="432000"/>
          </a:xfrm>
          <a:prstGeom prst="round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73B4DFB-090B-D346-A4C8-6B219B8DB206}"/>
              </a:ext>
            </a:extLst>
          </p:cNvPr>
          <p:cNvSpPr/>
          <p:nvPr/>
        </p:nvSpPr>
        <p:spPr>
          <a:xfrm>
            <a:off x="4534927" y="2797584"/>
            <a:ext cx="3474720" cy="432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48DFC6-BF73-1C4A-9532-040C0CA85D1F}"/>
              </a:ext>
            </a:extLst>
          </p:cNvPr>
          <p:cNvSpPr/>
          <p:nvPr/>
        </p:nvSpPr>
        <p:spPr>
          <a:xfrm>
            <a:off x="8294127" y="2806632"/>
            <a:ext cx="3474720" cy="432000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0FB50AE-21E4-154C-8793-3C20D6D8903F}"/>
              </a:ext>
            </a:extLst>
          </p:cNvPr>
          <p:cNvSpPr/>
          <p:nvPr/>
        </p:nvSpPr>
        <p:spPr>
          <a:xfrm>
            <a:off x="4541520" y="3263111"/>
            <a:ext cx="3474720" cy="432000"/>
          </a:xfrm>
          <a:prstGeom prst="round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B2B1F7C-9A92-0946-A185-114A66E7D9F6}"/>
                  </a:ext>
                </a:extLst>
              </p:cNvPr>
              <p:cNvSpPr/>
              <p:nvPr/>
            </p:nvSpPr>
            <p:spPr>
              <a:xfrm>
                <a:off x="3598270" y="3909550"/>
                <a:ext cx="7758122" cy="441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000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B2B1F7C-9A92-0946-A185-114A66E7D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270" y="3909550"/>
                <a:ext cx="7758122" cy="441275"/>
              </a:xfrm>
              <a:prstGeom prst="rect">
                <a:avLst/>
              </a:prstGeom>
              <a:blipFill>
                <a:blip r:embed="rId1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155EAB9-2068-D242-BD2B-872E32B54792}"/>
                  </a:ext>
                </a:extLst>
              </p:cNvPr>
              <p:cNvSpPr/>
              <p:nvPr/>
            </p:nvSpPr>
            <p:spPr>
              <a:xfrm>
                <a:off x="2898092" y="4322146"/>
                <a:ext cx="6236155" cy="441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155EAB9-2068-D242-BD2B-872E32B54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92" y="4322146"/>
                <a:ext cx="6236155" cy="441275"/>
              </a:xfrm>
              <a:prstGeom prst="rect">
                <a:avLst/>
              </a:prstGeom>
              <a:blipFill>
                <a:blip r:embed="rId1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54334E7-CF99-F547-8AF8-E0C473796D74}"/>
              </a:ext>
            </a:extLst>
          </p:cNvPr>
          <p:cNvSpPr/>
          <p:nvPr/>
        </p:nvSpPr>
        <p:spPr>
          <a:xfrm>
            <a:off x="4497735" y="3891136"/>
            <a:ext cx="3035217" cy="43200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DA72048-68E9-EE42-B65A-EA24E04336B9}"/>
              </a:ext>
            </a:extLst>
          </p:cNvPr>
          <p:cNvSpPr/>
          <p:nvPr/>
        </p:nvSpPr>
        <p:spPr>
          <a:xfrm>
            <a:off x="7738775" y="3900184"/>
            <a:ext cx="3035217" cy="432000"/>
          </a:xfrm>
          <a:prstGeom prst="round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C658061-A3AD-FD4E-B7B1-074277D5DC0E}"/>
              </a:ext>
            </a:extLst>
          </p:cNvPr>
          <p:cNvSpPr/>
          <p:nvPr/>
        </p:nvSpPr>
        <p:spPr>
          <a:xfrm>
            <a:off x="4491142" y="4358172"/>
            <a:ext cx="3041810" cy="432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4B41F72-D050-1D40-88B4-3147E682B0D2}"/>
                  </a:ext>
                </a:extLst>
              </p:cNvPr>
              <p:cNvSpPr/>
              <p:nvPr/>
            </p:nvSpPr>
            <p:spPr>
              <a:xfrm>
                <a:off x="3775809" y="4936718"/>
                <a:ext cx="3096057" cy="12262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lang="en-US" altLang="zh-CN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/>
                              <m:e>
                                <m:r>
                                  <a:rPr lang="en-US" altLang="zh-CN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CN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b="0" i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4B41F72-D050-1D40-88B4-3147E682B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809" y="4936718"/>
                <a:ext cx="3096057" cy="122623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itle 1">
            <a:extLst>
              <a:ext uri="{FF2B5EF4-FFF2-40B4-BE49-F238E27FC236}">
                <a16:creationId xmlns:a16="http://schemas.microsoft.com/office/drawing/2014/main" id="{191E0CCD-F68E-0D4A-9C19-E0021C0A3DD7}"/>
              </a:ext>
            </a:extLst>
          </p:cNvPr>
          <p:cNvSpPr txBox="1">
            <a:spLocks/>
          </p:cNvSpPr>
          <p:nvPr/>
        </p:nvSpPr>
        <p:spPr>
          <a:xfrm>
            <a:off x="811658" y="125901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Instead of blending projections in a Jacobi or Gauss-Seidel fashion as in PBD, projective dynamics uses </a:t>
            </a:r>
            <a:r>
              <a:rPr lang="en-US" altLang="zh-CN" sz="2400" u="sng" dirty="0"/>
              <a:t>projection</a:t>
            </a:r>
            <a:r>
              <a:rPr lang="en-US" altLang="zh-CN" sz="2400" dirty="0"/>
              <a:t> to define a </a:t>
            </a:r>
            <a:r>
              <a:rPr lang="en-US" altLang="zh-CN" sz="2400" u="sng" dirty="0"/>
              <a:t>quadratic</a:t>
            </a:r>
            <a:r>
              <a:rPr lang="en-US" altLang="zh-CN" sz="2400" dirty="0"/>
              <a:t> energy.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122064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4" grpId="0" animBg="1"/>
      <p:bldP spid="45" grpId="0" animBg="1"/>
      <p:bldP spid="46" grpId="0" animBg="1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Projective Dynamics – Shape Matching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24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501901" y="960603"/>
            <a:ext cx="112464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Shape matching is also projective dynamics, if we view rotation as projection:</a:t>
            </a:r>
            <a:endParaRPr lang="en-CN" sz="2400" dirty="0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E50FA598-E1EF-954E-B1BF-A477B2A143FD}"/>
              </a:ext>
            </a:extLst>
          </p:cNvPr>
          <p:cNvSpPr/>
          <p:nvPr/>
        </p:nvSpPr>
        <p:spPr>
          <a:xfrm>
            <a:off x="9601591" y="2543661"/>
            <a:ext cx="1927056" cy="3322654"/>
          </a:xfrm>
          <a:custGeom>
            <a:avLst/>
            <a:gdLst>
              <a:gd name="connsiteX0" fmla="*/ 72190 w 2610853"/>
              <a:gd name="connsiteY0" fmla="*/ 0 h 3080084"/>
              <a:gd name="connsiteX1" fmla="*/ 2610853 w 2610853"/>
              <a:gd name="connsiteY1" fmla="*/ 1720516 h 3080084"/>
              <a:gd name="connsiteX2" fmla="*/ 0 w 2610853"/>
              <a:gd name="connsiteY2" fmla="*/ 3080084 h 3080084"/>
              <a:gd name="connsiteX3" fmla="*/ 72190 w 2610853"/>
              <a:gd name="connsiteY3" fmla="*/ 0 h 308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0853" h="3080084">
                <a:moveTo>
                  <a:pt x="72190" y="0"/>
                </a:moveTo>
                <a:lnTo>
                  <a:pt x="2610853" y="1720516"/>
                </a:lnTo>
                <a:lnTo>
                  <a:pt x="0" y="3080084"/>
                </a:lnTo>
                <a:lnTo>
                  <a:pt x="72190" y="0"/>
                </a:lnTo>
                <a:close/>
              </a:path>
            </a:pathLst>
          </a:cu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AEEB557-4780-FA48-B13B-FFB7DAC71A59}"/>
              </a:ext>
            </a:extLst>
          </p:cNvPr>
          <p:cNvSpPr/>
          <p:nvPr/>
        </p:nvSpPr>
        <p:spPr>
          <a:xfrm>
            <a:off x="11437003" y="428872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DF29E0-E1CA-304D-81C8-05A263C8FFBA}"/>
              </a:ext>
            </a:extLst>
          </p:cNvPr>
          <p:cNvSpPr/>
          <p:nvPr/>
        </p:nvSpPr>
        <p:spPr>
          <a:xfrm>
            <a:off x="9568525" y="245201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9D14288-0313-8145-9BEE-89DCC9DA4654}"/>
                  </a:ext>
                </a:extLst>
              </p:cNvPr>
              <p:cNvSpPr txBox="1"/>
              <p:nvPr/>
            </p:nvSpPr>
            <p:spPr>
              <a:xfrm>
                <a:off x="11353220" y="443567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9D14288-0313-8145-9BEE-89DCC9DA4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220" y="4435679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74C1B32-CDCD-6441-9E3A-086CE5AB88FF}"/>
                  </a:ext>
                </a:extLst>
              </p:cNvPr>
              <p:cNvSpPr txBox="1"/>
              <p:nvPr/>
            </p:nvSpPr>
            <p:spPr>
              <a:xfrm>
                <a:off x="9445022" y="205638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74C1B32-CDCD-6441-9E3A-086CE5AB8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022" y="2056381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77B33E-88EB-1F4B-9ACF-8773277A2DA6}"/>
                  </a:ext>
                </a:extLst>
              </p:cNvPr>
              <p:cNvSpPr txBox="1"/>
              <p:nvPr/>
            </p:nvSpPr>
            <p:spPr>
              <a:xfrm>
                <a:off x="9442575" y="590379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77B33E-88EB-1F4B-9ACF-8773277A2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575" y="5903793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1">
            <a:extLst>
              <a:ext uri="{FF2B5EF4-FFF2-40B4-BE49-F238E27FC236}">
                <a16:creationId xmlns:a16="http://schemas.microsoft.com/office/drawing/2014/main" id="{760BBE36-03A0-6F4F-889D-8B3493E11B8D}"/>
              </a:ext>
            </a:extLst>
          </p:cNvPr>
          <p:cNvSpPr txBox="1">
            <a:spLocks/>
          </p:cNvSpPr>
          <p:nvPr/>
        </p:nvSpPr>
        <p:spPr>
          <a:xfrm>
            <a:off x="10070472" y="5615839"/>
            <a:ext cx="2135136" cy="615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The 3D Space</a:t>
            </a:r>
            <a:endParaRPr lang="en-CN" sz="24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0AC7AED-02B9-5B42-9ABC-F4D6FFF8F84F}"/>
              </a:ext>
            </a:extLst>
          </p:cNvPr>
          <p:cNvCxnSpPr>
            <a:cxnSpLocks/>
            <a:endCxn id="44" idx="4"/>
          </p:cNvCxnSpPr>
          <p:nvPr/>
        </p:nvCxnSpPr>
        <p:spPr>
          <a:xfrm flipV="1">
            <a:off x="9585811" y="2635305"/>
            <a:ext cx="74358" cy="3241442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44383B9-353C-7B4C-B5FE-1787EC3E86EF}"/>
              </a:ext>
            </a:extLst>
          </p:cNvPr>
          <p:cNvCxnSpPr>
            <a:cxnSpLocks/>
          </p:cNvCxnSpPr>
          <p:nvPr/>
        </p:nvCxnSpPr>
        <p:spPr>
          <a:xfrm flipV="1">
            <a:off x="9624026" y="4456945"/>
            <a:ext cx="1840837" cy="1411464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56331235-F438-554A-939D-C81956254A4D}"/>
              </a:ext>
            </a:extLst>
          </p:cNvPr>
          <p:cNvSpPr/>
          <p:nvPr/>
        </p:nvSpPr>
        <p:spPr>
          <a:xfrm>
            <a:off x="9504741" y="5774671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483A87-402B-5640-83B7-17D71FEC8C39}"/>
                  </a:ext>
                </a:extLst>
              </p:cNvPr>
              <p:cNvSpPr/>
              <p:nvPr/>
            </p:nvSpPr>
            <p:spPr>
              <a:xfrm>
                <a:off x="10446756" y="5076036"/>
                <a:ext cx="12410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F483A87-402B-5640-83B7-17D71FEC8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6756" y="5076036"/>
                <a:ext cx="124104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D7100CD-71A1-254B-914E-A6693DCFF659}"/>
                  </a:ext>
                </a:extLst>
              </p:cNvPr>
              <p:cNvSpPr/>
              <p:nvPr/>
            </p:nvSpPr>
            <p:spPr>
              <a:xfrm rot="16200000">
                <a:off x="8768077" y="3445756"/>
                <a:ext cx="12481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D7100CD-71A1-254B-914E-A6693DCFF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768077" y="3445756"/>
                <a:ext cx="1248162" cy="461665"/>
              </a:xfrm>
              <a:prstGeom prst="rect">
                <a:avLst/>
              </a:prstGeom>
              <a:blipFill>
                <a:blip r:embed="rId6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riangle 53">
            <a:extLst>
              <a:ext uri="{FF2B5EF4-FFF2-40B4-BE49-F238E27FC236}">
                <a16:creationId xmlns:a16="http://schemas.microsoft.com/office/drawing/2014/main" id="{B589B72F-E013-9748-AE10-366BAD972CD7}"/>
              </a:ext>
            </a:extLst>
          </p:cNvPr>
          <p:cNvSpPr/>
          <p:nvPr/>
        </p:nvSpPr>
        <p:spPr>
          <a:xfrm rot="19948731">
            <a:off x="31309" y="3672892"/>
            <a:ext cx="2057400" cy="1612232"/>
          </a:xfrm>
          <a:prstGeom prst="triangle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3F507E8-5C5C-5D46-A639-A1797A6FB24C}"/>
              </a:ext>
            </a:extLst>
          </p:cNvPr>
          <p:cNvSpPr/>
          <p:nvPr/>
        </p:nvSpPr>
        <p:spPr>
          <a:xfrm>
            <a:off x="2253145" y="461311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DBED735-00F5-724F-8341-4B2BC1F3AF6A}"/>
              </a:ext>
            </a:extLst>
          </p:cNvPr>
          <p:cNvSpPr/>
          <p:nvPr/>
        </p:nvSpPr>
        <p:spPr>
          <a:xfrm>
            <a:off x="590780" y="365460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CA3BFF3A-80A9-EC46-990E-03DF1E69206B}"/>
              </a:ext>
            </a:extLst>
          </p:cNvPr>
          <p:cNvSpPr txBox="1">
            <a:spLocks/>
          </p:cNvSpPr>
          <p:nvPr/>
        </p:nvSpPr>
        <p:spPr>
          <a:xfrm>
            <a:off x="746150" y="5552984"/>
            <a:ext cx="2135136" cy="615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The 2D Space</a:t>
            </a:r>
            <a:endParaRPr lang="en-CN" sz="24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D46202E-B7A3-9E46-8E27-400FADC555FA}"/>
              </a:ext>
            </a:extLst>
          </p:cNvPr>
          <p:cNvCxnSpPr>
            <a:cxnSpLocks/>
          </p:cNvCxnSpPr>
          <p:nvPr/>
        </p:nvCxnSpPr>
        <p:spPr>
          <a:xfrm flipV="1">
            <a:off x="516630" y="3848523"/>
            <a:ext cx="165794" cy="1872952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2E27EBC-72AE-A049-A63F-D8F8C58971AE}"/>
              </a:ext>
            </a:extLst>
          </p:cNvPr>
          <p:cNvCxnSpPr>
            <a:cxnSpLocks/>
          </p:cNvCxnSpPr>
          <p:nvPr/>
        </p:nvCxnSpPr>
        <p:spPr>
          <a:xfrm flipV="1">
            <a:off x="501901" y="4758931"/>
            <a:ext cx="1756820" cy="930846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0580AA4-A92C-5A49-B694-92D4665C5078}"/>
              </a:ext>
            </a:extLst>
          </p:cNvPr>
          <p:cNvSpPr/>
          <p:nvPr/>
        </p:nvSpPr>
        <p:spPr>
          <a:xfrm>
            <a:off x="427544" y="559746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FF3895E-4A2E-6343-9E41-952C476580E7}"/>
                  </a:ext>
                </a:extLst>
              </p:cNvPr>
              <p:cNvSpPr/>
              <p:nvPr/>
            </p:nvSpPr>
            <p:spPr>
              <a:xfrm rot="16472459">
                <a:off x="-47265" y="4534373"/>
                <a:ext cx="9122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FF3895E-4A2E-6343-9E41-952C476580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472459">
                <a:off x="-47265" y="4534373"/>
                <a:ext cx="912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5E5F8D5-8238-0342-94BF-BEDC39B0C288}"/>
                  </a:ext>
                </a:extLst>
              </p:cNvPr>
              <p:cNvSpPr/>
              <p:nvPr/>
            </p:nvSpPr>
            <p:spPr>
              <a:xfrm>
                <a:off x="1177650" y="5237632"/>
                <a:ext cx="9069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5E5F8D5-8238-0342-94BF-BEDC39B0C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650" y="5237632"/>
                <a:ext cx="90691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ED14C7F-57D7-A845-92FD-F483163EA310}"/>
                  </a:ext>
                </a:extLst>
              </p:cNvPr>
              <p:cNvSpPr txBox="1"/>
              <p:nvPr/>
            </p:nvSpPr>
            <p:spPr>
              <a:xfrm>
                <a:off x="3385815" y="4618835"/>
                <a:ext cx="471206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ED14C7F-57D7-A845-92FD-F483163EA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815" y="4618835"/>
                <a:ext cx="4712069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4354377-ED4C-7F43-A68D-2AAAEBE28BBE}"/>
                  </a:ext>
                </a:extLst>
              </p:cNvPr>
              <p:cNvSpPr txBox="1"/>
              <p:nvPr/>
            </p:nvSpPr>
            <p:spPr>
              <a:xfrm>
                <a:off x="3385815" y="3759077"/>
                <a:ext cx="471206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4354377-ED4C-7F43-A68D-2AAAEBE28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815" y="3759077"/>
                <a:ext cx="4712069" cy="369332"/>
              </a:xfrm>
              <a:prstGeom prst="rect">
                <a:avLst/>
              </a:prstGeom>
              <a:blipFill>
                <a:blip r:embed="rId10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5764B21-0CBB-3E4A-A0EA-0921F469701D}"/>
                  </a:ext>
                </a:extLst>
              </p:cNvPr>
              <p:cNvSpPr txBox="1"/>
              <p:nvPr/>
            </p:nvSpPr>
            <p:spPr>
              <a:xfrm>
                <a:off x="4872142" y="5074798"/>
                <a:ext cx="3383425" cy="5760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𝐇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400" b="0" dirty="0">
                    <a:latin typeface="+mj-lt"/>
                  </a:rPr>
                  <a:t>is a constant!</a:t>
                </a: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5764B21-0CBB-3E4A-A0EA-0921F4697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142" y="5074798"/>
                <a:ext cx="3383425" cy="576055"/>
              </a:xfrm>
              <a:prstGeom prst="rect">
                <a:avLst/>
              </a:prstGeom>
              <a:blipFill>
                <a:blip r:embed="rId11"/>
                <a:stretch>
                  <a:fillRect l="-2996" b="-195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F217B205-DA3E-BE4F-8375-9F8E881FFC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8375" y="2788324"/>
                <a:ext cx="5799017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400" dirty="0"/>
                  <a:t>Assuming that </a:t>
                </a:r>
                <a14:m>
                  <m:oMath xmlns:m="http://schemas.openxmlformats.org/officeDocument/2006/math">
                    <m:r>
                      <a:rPr lang="en-US" sz="2400" b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CN" sz="2400" dirty="0"/>
                  <a:t> is constant,</a:t>
                </a:r>
              </a:p>
            </p:txBody>
          </p:sp>
        </mc:Choice>
        <mc:Fallback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F217B205-DA3E-BE4F-8375-9F8E881FF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375" y="2788324"/>
                <a:ext cx="5799017" cy="1325563"/>
              </a:xfrm>
              <a:prstGeom prst="rect">
                <a:avLst/>
              </a:prstGeom>
              <a:blipFill>
                <a:blip r:embed="rId12"/>
                <a:stretch>
                  <a:fillRect l="-17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itle 1">
            <a:extLst>
              <a:ext uri="{FF2B5EF4-FFF2-40B4-BE49-F238E27FC236}">
                <a16:creationId xmlns:a16="http://schemas.microsoft.com/office/drawing/2014/main" id="{FEB067E8-8615-464E-9883-C85392A116D5}"/>
              </a:ext>
            </a:extLst>
          </p:cNvPr>
          <p:cNvSpPr txBox="1">
            <a:spLocks/>
          </p:cNvSpPr>
          <p:nvPr/>
        </p:nvSpPr>
        <p:spPr>
          <a:xfrm>
            <a:off x="7204519" y="2326525"/>
            <a:ext cx="1485618" cy="573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accent2"/>
                </a:solidFill>
              </a:rPr>
              <a:t>projection</a:t>
            </a:r>
            <a:endParaRPr lang="en-CN" sz="24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1E1799-E772-6B43-8DC5-5A26279D3234}"/>
                  </a:ext>
                </a:extLst>
              </p:cNvPr>
              <p:cNvSpPr txBox="1"/>
              <p:nvPr/>
            </p:nvSpPr>
            <p:spPr>
              <a:xfrm>
                <a:off x="330481" y="1992022"/>
                <a:ext cx="8799098" cy="4307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ox>
                            <m:box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>
                                                    <a:solidFill>
                                                      <a:schemeClr val="accent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𝐫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1">
                                                <a:solidFill>
                                                  <a:schemeClr val="accent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>
                                                    <a:solidFill>
                                                      <a:schemeClr val="accent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𝐫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𝐫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𝐫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6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  <m:r>
                                <m:rPr>
                                  <m:nor/>
                                </m:rPr>
                                <a:rPr lang="en-CN" sz="2400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1E1799-E772-6B43-8DC5-5A26279D3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81" y="1992022"/>
                <a:ext cx="8799098" cy="430759"/>
              </a:xfrm>
              <a:prstGeom prst="rect">
                <a:avLst/>
              </a:prstGeom>
              <a:blipFill>
                <a:blip r:embed="rId13"/>
                <a:stretch>
                  <a:fillRect t="-11429" b="-2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CCD1F22-8D80-6441-9293-4F50CCF39653}"/>
              </a:ext>
            </a:extLst>
          </p:cNvPr>
          <p:cNvSpPr/>
          <p:nvPr/>
        </p:nvSpPr>
        <p:spPr>
          <a:xfrm>
            <a:off x="7798086" y="1997297"/>
            <a:ext cx="319174" cy="432000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C84995C-A79A-5041-A84B-2236CCB2493F}"/>
                  </a:ext>
                </a:extLst>
              </p:cNvPr>
              <p:cNvSpPr txBox="1"/>
              <p:nvPr/>
            </p:nvSpPr>
            <p:spPr>
              <a:xfrm>
                <a:off x="3384399" y="4199164"/>
                <a:ext cx="471206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C84995C-A79A-5041-A84B-2236CCB24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399" y="4199164"/>
                <a:ext cx="471206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90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69" grpId="0"/>
      <p:bldP spid="34" grpId="0"/>
      <p:bldP spid="35" grpId="0"/>
      <p:bldP spid="36" grpId="0" animBg="1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Simulation by Projective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25</a:t>
            </a:fld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590CB06E-9614-4742-B960-3E22BC5E34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6989" y="1210481"/>
                <a:ext cx="11058021" cy="241987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According to implicit integration and Newton’s method, a projective dynamics simulator looks as follows, with matrix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box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en-US" sz="2400" dirty="0">
                    <a:latin typeface="+mj-lt"/>
                  </a:rPr>
                  <a:t> being constant.</a:t>
                </a:r>
              </a:p>
              <a:p>
                <a:endParaRPr lang="en-US" sz="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We can use a direct solver with only one factorization of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>
                    <a:latin typeface="+mj-lt"/>
                  </a:rPr>
                  <a:t>.</a:t>
                </a:r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590CB06E-9614-4742-B960-3E22BC5E34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989" y="1210481"/>
                <a:ext cx="11058021" cy="2419878"/>
              </a:xfrm>
              <a:blipFill>
                <a:blip r:embed="rId2"/>
                <a:stretch>
                  <a:fillRect l="-803" t="-3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080E8830-C48D-6B4C-AEEE-8B46429F0891}"/>
              </a:ext>
            </a:extLst>
          </p:cNvPr>
          <p:cNvSpPr txBox="1">
            <a:spLocks/>
          </p:cNvSpPr>
          <p:nvPr/>
        </p:nvSpPr>
        <p:spPr>
          <a:xfrm>
            <a:off x="1835647" y="2958957"/>
            <a:ext cx="8096997" cy="3519943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CC9B47-11F2-B045-9131-6BF147CB405C}"/>
                  </a:ext>
                </a:extLst>
              </p:cNvPr>
              <p:cNvSpPr/>
              <p:nvPr/>
            </p:nvSpPr>
            <p:spPr>
              <a:xfrm>
                <a:off x="3289389" y="4167528"/>
                <a:ext cx="6516271" cy="6769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0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box>
                          <m:r>
                            <a:rPr lang="en-US" sz="2000" b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𝐌</m:t>
                          </m:r>
                          <m: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</m:d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box>
                        <m:box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0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𝐌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CC9B47-11F2-B045-9131-6BF147CB4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89" y="4167528"/>
                <a:ext cx="6516271" cy="676980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844BCC-982B-9243-A44F-0204996A4704}"/>
                  </a:ext>
                </a:extLst>
              </p:cNvPr>
              <p:cNvSpPr/>
              <p:nvPr/>
            </p:nvSpPr>
            <p:spPr>
              <a:xfrm>
                <a:off x="1985679" y="3426606"/>
                <a:ext cx="711656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844BCC-982B-9243-A44F-0204996A4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679" y="3426606"/>
                <a:ext cx="7116568" cy="400110"/>
              </a:xfrm>
              <a:prstGeom prst="rect">
                <a:avLst/>
              </a:prstGeom>
              <a:blipFill>
                <a:blip r:embed="rId4"/>
                <a:stretch>
                  <a:fillRect l="-891" t="-606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507CB15-4F85-AC48-A362-895CB3D66E1F}"/>
              </a:ext>
            </a:extLst>
          </p:cNvPr>
          <p:cNvSpPr/>
          <p:nvPr/>
        </p:nvSpPr>
        <p:spPr>
          <a:xfrm>
            <a:off x="2645436" y="4347483"/>
            <a:ext cx="47108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Solve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E6B81D6-58D2-9841-ADF1-3E9805C61AA5}"/>
                  </a:ext>
                </a:extLst>
              </p:cNvPr>
              <p:cNvSpPr/>
              <p:nvPr/>
            </p:nvSpPr>
            <p:spPr>
              <a:xfrm>
                <a:off x="2645436" y="4868955"/>
                <a:ext cx="2298321" cy="421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E6B81D6-58D2-9841-ADF1-3E9805C61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436" y="4868955"/>
                <a:ext cx="2298321" cy="421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EA87C70-D520-9044-ABB5-38F217146DED}"/>
                  </a:ext>
                </a:extLst>
              </p:cNvPr>
              <p:cNvSpPr/>
              <p:nvPr/>
            </p:nvSpPr>
            <p:spPr>
              <a:xfrm>
                <a:off x="1988243" y="3003388"/>
                <a:ext cx="5804648" cy="421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>
                    <a:latin typeface="+mj-lt"/>
                  </a:rPr>
                  <a:t>, often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>
                    <a:latin typeface="+mj-lt"/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>
                    <a:latin typeface="+mj-lt"/>
                  </a:rPr>
                  <a:t> </a:t>
                </a:r>
                <a:endParaRPr lang="en-CN" sz="2000" dirty="0">
                  <a:latin typeface="+mj-lt"/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EA87C70-D520-9044-ABB5-38F217146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243" y="3003388"/>
                <a:ext cx="5804648" cy="421462"/>
              </a:xfrm>
              <a:prstGeom prst="rect">
                <a:avLst/>
              </a:prstGeom>
              <a:blipFill>
                <a:blip r:embed="rId6"/>
                <a:stretch>
                  <a:fillRect l="-1092" t="-2941" b="-264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886F0BF-8E02-0341-9AFD-E8635BB57EA2}"/>
                  </a:ext>
                </a:extLst>
              </p:cNvPr>
              <p:cNvSpPr/>
              <p:nvPr/>
            </p:nvSpPr>
            <p:spPr>
              <a:xfrm>
                <a:off x="2645436" y="5265482"/>
                <a:ext cx="471089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+mj-lt"/>
                  </a:rPr>
                  <a:t>is small	then break 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886F0BF-8E02-0341-9AFD-E8635BB57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436" y="5265482"/>
                <a:ext cx="4710895" cy="400110"/>
              </a:xfrm>
              <a:prstGeom prst="rect">
                <a:avLst/>
              </a:prstGeom>
              <a:blipFill>
                <a:blip r:embed="rId7"/>
                <a:stretch>
                  <a:fillRect l="-1344" t="-9375"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3F28178-C38D-BD4D-8CBE-FFD1E97F9AF5}"/>
                  </a:ext>
                </a:extLst>
              </p:cNvPr>
              <p:cNvSpPr/>
              <p:nvPr/>
            </p:nvSpPr>
            <p:spPr>
              <a:xfrm>
                <a:off x="1913405" y="5654596"/>
                <a:ext cx="1670329" cy="421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3F28178-C38D-BD4D-8CBE-FFD1E97F9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05" y="5654596"/>
                <a:ext cx="1670329" cy="4214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96B75B4-9105-3643-B61B-146730BB462F}"/>
                  </a:ext>
                </a:extLst>
              </p:cNvPr>
              <p:cNvSpPr/>
              <p:nvPr/>
            </p:nvSpPr>
            <p:spPr>
              <a:xfrm>
                <a:off x="1957398" y="6028825"/>
                <a:ext cx="2710357" cy="446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96B75B4-9105-3643-B61B-146730BB46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398" y="6028825"/>
                <a:ext cx="2710357" cy="446084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39AFA6-3C5D-C94C-A393-778025E14F6C}"/>
              </a:ext>
            </a:extLst>
          </p:cNvPr>
          <p:cNvSpPr/>
          <p:nvPr/>
        </p:nvSpPr>
        <p:spPr>
          <a:xfrm>
            <a:off x="7915495" y="6105577"/>
            <a:ext cx="2061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“Newton’s Method”</a:t>
            </a:r>
            <a:endParaRPr lang="en-CN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D9AB6-F222-4442-ABAD-01FE3220EC04}"/>
              </a:ext>
            </a:extLst>
          </p:cNvPr>
          <p:cNvSpPr/>
          <p:nvPr/>
        </p:nvSpPr>
        <p:spPr>
          <a:xfrm>
            <a:off x="2645435" y="3804484"/>
            <a:ext cx="47108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j-lt"/>
              </a:rPr>
              <a:t>Recalculate projection</a:t>
            </a:r>
            <a:endParaRPr lang="en-CN" sz="20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885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Preconditioned Steepest Descent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26</a:t>
            </a:fld>
            <a:endParaRPr kumimoji="1" lang="zh-CN" alt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90CB06E-9614-4742-B960-3E22BC5E3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31" y="1683816"/>
            <a:ext cx="11058021" cy="61549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Mathematically, this approach is preconditioned steepest descent, in which: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CC9B47-11F2-B045-9131-6BF147CB405C}"/>
                  </a:ext>
                </a:extLst>
              </p:cNvPr>
              <p:cNvSpPr/>
              <p:nvPr/>
            </p:nvSpPr>
            <p:spPr>
              <a:xfrm>
                <a:off x="2211475" y="2263945"/>
                <a:ext cx="7769050" cy="794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4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box>
                          <m:r>
                            <a:rPr lang="en-US" sz="2400" b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𝐌</m:t>
                          </m:r>
                          <m: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box>
                        <m:box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4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𝐌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C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CC9B47-11F2-B045-9131-6BF147CB40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475" y="2263945"/>
                <a:ext cx="7769050" cy="794064"/>
              </a:xfrm>
              <a:prstGeom prst="rect">
                <a:avLst/>
              </a:prstGeom>
              <a:blipFill>
                <a:blip r:embed="rId2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>
            <a:extLst>
              <a:ext uri="{FF2B5EF4-FFF2-40B4-BE49-F238E27FC236}">
                <a16:creationId xmlns:a16="http://schemas.microsoft.com/office/drawing/2014/main" id="{F574B594-8661-E441-A127-2A21743FF1C6}"/>
              </a:ext>
            </a:extLst>
          </p:cNvPr>
          <p:cNvSpPr txBox="1">
            <a:spLocks/>
          </p:cNvSpPr>
          <p:nvPr/>
        </p:nvSpPr>
        <p:spPr>
          <a:xfrm>
            <a:off x="2376148" y="2944440"/>
            <a:ext cx="2135136" cy="615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chemeClr val="accent2"/>
                </a:solidFill>
              </a:rPr>
              <a:t>preconditioner</a:t>
            </a:r>
            <a:endParaRPr lang="en-CN" sz="2000" dirty="0">
              <a:solidFill>
                <a:schemeClr val="accent2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E5D934D-7A5B-4D4B-AD86-AFD974B34074}"/>
              </a:ext>
            </a:extLst>
          </p:cNvPr>
          <p:cNvSpPr/>
          <p:nvPr/>
        </p:nvSpPr>
        <p:spPr>
          <a:xfrm>
            <a:off x="4736909" y="2289051"/>
            <a:ext cx="5078943" cy="768958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0BF6B320-D25E-4E41-9DEB-8D740D7D54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3558" y="2987382"/>
                <a:ext cx="2814320" cy="5736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2000" dirty="0">
                    <a:solidFill>
                      <a:schemeClr val="accent6"/>
                    </a:solidFill>
                  </a:rPr>
                  <a:t>negative gradient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chemeClr val="accent6"/>
                    </a:solidFill>
                  </a:rPr>
                  <a:t> </a:t>
                </a:r>
                <a:endParaRPr lang="en-CN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0BF6B320-D25E-4E41-9DEB-8D740D7D5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558" y="2987382"/>
                <a:ext cx="2814320" cy="573628"/>
              </a:xfrm>
              <a:prstGeom prst="rect">
                <a:avLst/>
              </a:prstGeom>
              <a:blipFill>
                <a:blip r:embed="rId3"/>
                <a:stretch>
                  <a:fillRect l="-17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77584D-84EB-CB45-8ED3-1F8981C52348}"/>
                  </a:ext>
                </a:extLst>
              </p:cNvPr>
              <p:cNvSpPr txBox="1"/>
              <p:nvPr/>
            </p:nvSpPr>
            <p:spPr>
              <a:xfrm>
                <a:off x="2914449" y="3586506"/>
                <a:ext cx="6041453" cy="693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77584D-84EB-CB45-8ED3-1F8981C52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49" y="3586506"/>
                <a:ext cx="6041453" cy="693844"/>
              </a:xfrm>
              <a:prstGeom prst="rect">
                <a:avLst/>
              </a:prstGeom>
              <a:blipFill>
                <a:blip r:embed="rId4"/>
                <a:stretch>
                  <a:fillRect t="-1818" b="-1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81C7D9A-F3DE-6346-BE73-D6E1AB0DD4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3531" y="4537870"/>
                <a:ext cx="11058021" cy="6154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latin typeface="+mj-lt"/>
                  </a:rPr>
                  <a:t>The performance depends on how well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en-US" sz="2400" dirty="0">
                    <a:latin typeface="+mj-lt"/>
                  </a:rPr>
                  <a:t> approximates the real Hessian.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81C7D9A-F3DE-6346-BE73-D6E1AB0DD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31" y="4537870"/>
                <a:ext cx="11058021" cy="615494"/>
              </a:xfrm>
              <a:prstGeom prst="rect">
                <a:avLst/>
              </a:prstGeom>
              <a:blipFill>
                <a:blip r:embed="rId5"/>
                <a:stretch>
                  <a:fillRect l="-688" t="-122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82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Pros and Cons of Projective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27</a:t>
            </a:fld>
            <a:endParaRPr kumimoji="1" lang="zh-CN" alt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003C15-1050-B64B-AB76-86C168E8A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41" y="1297508"/>
            <a:ext cx="5552068" cy="5241404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+mj-lt"/>
              </a:rPr>
              <a:t>By building constraints into energy, the simulation now has a theoretical </a:t>
            </a:r>
            <a:r>
              <a:rPr lang="en-US" sz="2400" u="sng" dirty="0">
                <a:solidFill>
                  <a:schemeClr val="accent6"/>
                </a:solidFill>
                <a:latin typeface="+mj-lt"/>
              </a:rPr>
              <a:t>solution</a:t>
            </a:r>
            <a:r>
              <a:rPr lang="en-US" sz="2400" dirty="0">
                <a:solidFill>
                  <a:schemeClr val="accent6"/>
                </a:solidFill>
                <a:latin typeface="+mj-lt"/>
              </a:rPr>
              <a:t> with physical meaning.</a:t>
            </a:r>
            <a:endParaRPr lang="en-US" sz="500" dirty="0">
              <a:solidFill>
                <a:schemeClr val="accent6"/>
              </a:solidFill>
              <a:latin typeface="+mj-lt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+mj-lt"/>
              </a:rPr>
              <a:t>Fast on CPUs with a direct solver. No more factorization!</a:t>
            </a:r>
            <a:endParaRPr lang="en-US" sz="400" dirty="0">
              <a:solidFill>
                <a:schemeClr val="accent6"/>
              </a:solidFill>
              <a:latin typeface="+mj-lt"/>
            </a:endParaRPr>
          </a:p>
          <a:p>
            <a:r>
              <a:rPr lang="en-US" sz="2400" dirty="0">
                <a:solidFill>
                  <a:schemeClr val="accent6"/>
                </a:solidFill>
                <a:latin typeface="+mj-lt"/>
              </a:rPr>
              <a:t>Fast convergence in the first few iterations.</a:t>
            </a:r>
          </a:p>
          <a:p>
            <a:pPr marL="0" indent="0">
              <a:buNone/>
            </a:pPr>
            <a:endParaRPr lang="en-US" sz="400" dirty="0">
              <a:solidFill>
                <a:schemeClr val="accent6"/>
              </a:solidFill>
              <a:latin typeface="+mj-lt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Slow on GPUs.  (GPUs don’t support direct solver wells.)</a:t>
            </a:r>
            <a:endParaRPr lang="en-US" sz="400" dirty="0">
              <a:solidFill>
                <a:schemeClr val="accent2"/>
              </a:solidFill>
              <a:latin typeface="+mj-lt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Slow convergence over time, as it fails to consider Hessian caused by projection.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+mj-lt"/>
              </a:rPr>
              <a:t>Still suffering from high stiffness</a:t>
            </a:r>
            <a:endParaRPr lang="en-US" sz="400" dirty="0">
              <a:solidFill>
                <a:schemeClr val="accent2"/>
              </a:solidFill>
              <a:latin typeface="+mj-lt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Cannot easily handle constraint changes.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+mj-lt"/>
              </a:rPr>
              <a:t>Contacts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+mj-lt"/>
              </a:rPr>
              <a:t>Remeshing due to fracture, etc.</a:t>
            </a:r>
            <a:endParaRPr lang="en-US" sz="24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E7876D-4008-7F4E-B1CC-4A9CD9F21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6" t="40296" r="4167" b="22519"/>
          <a:stretch/>
        </p:blipFill>
        <p:spPr>
          <a:xfrm>
            <a:off x="6231378" y="1635760"/>
            <a:ext cx="5756309" cy="35763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C1E44C-29EA-084C-AFE4-7AE98B41D766}"/>
              </a:ext>
            </a:extLst>
          </p:cNvPr>
          <p:cNvSpPr/>
          <p:nvPr/>
        </p:nvSpPr>
        <p:spPr>
          <a:xfrm>
            <a:off x="5831840" y="2103120"/>
            <a:ext cx="589280" cy="568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A1A644-F68D-6C46-9F80-DCC835A9C700}"/>
              </a:ext>
            </a:extLst>
          </p:cNvPr>
          <p:cNvSpPr/>
          <p:nvPr/>
        </p:nvSpPr>
        <p:spPr>
          <a:xfrm>
            <a:off x="6126480" y="4305935"/>
            <a:ext cx="589280" cy="568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422D685-A0CF-F34B-A1CF-95E088BA9CB9}"/>
              </a:ext>
            </a:extLst>
          </p:cNvPr>
          <p:cNvSpPr txBox="1">
            <a:spLocks/>
          </p:cNvSpPr>
          <p:nvPr/>
        </p:nvSpPr>
        <p:spPr>
          <a:xfrm>
            <a:off x="7213599" y="3630093"/>
            <a:ext cx="1670763" cy="615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rgbClr val="B30002"/>
                </a:solidFill>
              </a:rPr>
              <a:t>Projective dynamics</a:t>
            </a:r>
            <a:endParaRPr lang="en-CN" sz="1800" dirty="0">
              <a:solidFill>
                <a:srgbClr val="B300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95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BAD8CD-6C07-BD44-A2A8-7CC25E996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70" t="10222" r="29907" b="8981"/>
          <a:stretch/>
        </p:blipFill>
        <p:spPr>
          <a:xfrm>
            <a:off x="6476224" y="929584"/>
            <a:ext cx="4268752" cy="5426766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44B2B0-F661-9345-AD4D-A4C1EC2F269A}"/>
              </a:ext>
            </a:extLst>
          </p:cNvPr>
          <p:cNvSpPr/>
          <p:nvPr/>
        </p:nvSpPr>
        <p:spPr>
          <a:xfrm>
            <a:off x="514624" y="3203752"/>
            <a:ext cx="558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Bouaziz</a:t>
            </a:r>
            <a:r>
              <a:rPr lang="en-US" dirty="0">
                <a:latin typeface="+mj-lt"/>
              </a:rPr>
              <a:t> et al. 2014. </a:t>
            </a:r>
            <a:r>
              <a:rPr lang="en-US" i="1" dirty="0">
                <a:latin typeface="+mj-lt"/>
              </a:rPr>
              <a:t>Projective Dynamics: Fusing Constraint Projections for Fast Simulation. TOG (SIGGRAPH)</a:t>
            </a:r>
            <a:r>
              <a:rPr lang="en-US" dirty="0">
                <a:latin typeface="+mj-lt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1DD6C3-2219-4D4E-9361-3D77315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CN" b="1" dirty="0"/>
              <a:t>After-Class Reading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9E42D0-0AE0-4949-8B03-7E6525B0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28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7288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79" y="2265185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/>
              <a:t>Constrained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407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79" y="2763025"/>
            <a:ext cx="11353442" cy="151714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Strain Limiting </a:t>
            </a:r>
            <a:br>
              <a:rPr lang="en-US" b="1" dirty="0"/>
            </a:br>
            <a:r>
              <a:rPr lang="en-US" b="1" dirty="0"/>
              <a:t>and </a:t>
            </a:r>
            <a:br>
              <a:rPr lang="en-US" b="1" dirty="0"/>
            </a:br>
            <a:r>
              <a:rPr lang="en-US" b="1" dirty="0"/>
              <a:t>Position Based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910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16D36A80-F301-7241-82D7-E714A1BA2D8F}"/>
              </a:ext>
            </a:extLst>
          </p:cNvPr>
          <p:cNvSpPr txBox="1">
            <a:spLocks/>
          </p:cNvSpPr>
          <p:nvPr/>
        </p:nvSpPr>
        <p:spPr>
          <a:xfrm>
            <a:off x="4222784" y="2056401"/>
            <a:ext cx="7299798" cy="1398367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Constrained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30</a:t>
            </a:fld>
            <a:endParaRPr kumimoji="1" lang="zh-CN" alt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DED427-3FFD-6749-B952-8E99D50D502A}"/>
              </a:ext>
            </a:extLst>
          </p:cNvPr>
          <p:cNvSpPr txBox="1">
            <a:spLocks/>
          </p:cNvSpPr>
          <p:nvPr/>
        </p:nvSpPr>
        <p:spPr>
          <a:xfrm>
            <a:off x="641554" y="919065"/>
            <a:ext cx="112464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 critical problem exists: what if constraints/forces are very very stiff? Or infinitely stiff?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332496-7898-9E48-9467-0224473C9786}"/>
                  </a:ext>
                </a:extLst>
              </p:cNvPr>
              <p:cNvSpPr txBox="1"/>
              <p:nvPr/>
            </p:nvSpPr>
            <p:spPr>
              <a:xfrm>
                <a:off x="926926" y="327148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𝑒𝑖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332496-7898-9E48-9467-0224473C9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26" y="3271486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l="-5000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B6D667BA-4ED1-4C42-8421-29A0D63D22F3}"/>
              </a:ext>
            </a:extLst>
          </p:cNvPr>
          <p:cNvSpPr/>
          <p:nvPr/>
        </p:nvSpPr>
        <p:spPr>
          <a:xfrm>
            <a:off x="2748430" y="312031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56110B-2FF8-5D47-875A-EAE7B231F2F3}"/>
                  </a:ext>
                </a:extLst>
              </p:cNvPr>
              <p:cNvSpPr txBox="1"/>
              <p:nvPr/>
            </p:nvSpPr>
            <p:spPr>
              <a:xfrm>
                <a:off x="1229928" y="2755585"/>
                <a:ext cx="17129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dirty="0">
                    <a:latin typeface="+mj-lt"/>
                  </a:rPr>
                  <a:t>rest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CN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56110B-2FF8-5D47-875A-EAE7B231F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928" y="2755585"/>
                <a:ext cx="1712909" cy="369332"/>
              </a:xfrm>
              <a:prstGeom prst="rect">
                <a:avLst/>
              </a:prstGeom>
              <a:blipFill>
                <a:blip r:embed="rId3"/>
                <a:stretch>
                  <a:fillRect l="-10294" t="-19355" b="-451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9A722719-AF29-BD44-A15B-934BFC434FC9}"/>
              </a:ext>
            </a:extLst>
          </p:cNvPr>
          <p:cNvSpPr/>
          <p:nvPr/>
        </p:nvSpPr>
        <p:spPr>
          <a:xfrm>
            <a:off x="1032874" y="311571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7597BC-65FD-C549-B1D0-5C49BCA80422}"/>
                  </a:ext>
                </a:extLst>
              </p:cNvPr>
              <p:cNvSpPr txBox="1"/>
              <p:nvPr/>
            </p:nvSpPr>
            <p:spPr>
              <a:xfrm>
                <a:off x="2642003" y="3250691"/>
                <a:ext cx="486013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𝑒𝑗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7597BC-65FD-C549-B1D0-5C49BCA80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003" y="3250691"/>
                <a:ext cx="486013" cy="399084"/>
              </a:xfrm>
              <a:prstGeom prst="rect">
                <a:avLst/>
              </a:prstGeom>
              <a:blipFill>
                <a:blip r:embed="rId4"/>
                <a:stretch>
                  <a:fillRect l="-7500" r="-10000" b="-272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C6A2D11C-4316-D341-874A-DA233354C097}"/>
              </a:ext>
            </a:extLst>
          </p:cNvPr>
          <p:cNvSpPr/>
          <p:nvPr/>
        </p:nvSpPr>
        <p:spPr>
          <a:xfrm>
            <a:off x="604963" y="4628289"/>
            <a:ext cx="2754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Compliant constraint</a:t>
            </a:r>
            <a:endParaRPr lang="en-CN" sz="2400" dirty="0"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C8F725-E3D0-EF44-9E90-739AE50C48F4}"/>
              </a:ext>
            </a:extLst>
          </p:cNvPr>
          <p:cNvCxnSpPr>
            <a:cxnSpLocks/>
            <a:stCxn id="19" idx="6"/>
            <a:endCxn id="17" idx="2"/>
          </p:cNvCxnSpPr>
          <p:nvPr/>
        </p:nvCxnSpPr>
        <p:spPr>
          <a:xfrm>
            <a:off x="1216162" y="3207360"/>
            <a:ext cx="1532268" cy="4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DA9DE6-F2A6-E446-B147-C56457B791FF}"/>
                  </a:ext>
                </a:extLst>
              </p:cNvPr>
              <p:cNvSpPr txBox="1"/>
              <p:nvPr/>
            </p:nvSpPr>
            <p:spPr>
              <a:xfrm>
                <a:off x="294720" y="4190474"/>
                <a:ext cx="3583324" cy="425501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DA9DE6-F2A6-E446-B147-C56457B79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20" y="4190474"/>
                <a:ext cx="3583324" cy="425501"/>
              </a:xfrm>
              <a:prstGeom prst="rect">
                <a:avLst/>
              </a:prstGeom>
              <a:blipFill>
                <a:blip r:embed="rId5"/>
                <a:stretch>
                  <a:fillRect l="-352" t="-11429" b="-2857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E5BC13-89FC-7640-BA11-33BE51909869}"/>
                  </a:ext>
                </a:extLst>
              </p:cNvPr>
              <p:cNvSpPr txBox="1"/>
              <p:nvPr/>
            </p:nvSpPr>
            <p:spPr>
              <a:xfrm>
                <a:off x="4284703" y="2126474"/>
                <a:ext cx="7162710" cy="682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ox>
                                <m:box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</m:rPr>
                                        <a:rPr lang="en-CN" sz="2400" i="1" dirty="0"/>
                                        <m:t> 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</m:rPr>
                                        <a:rPr lang="en-CN" sz="2400" i="1" dirty="0"/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𝛟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E5BC13-89FC-7640-BA11-33BE51909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703" y="2126474"/>
                <a:ext cx="7162710" cy="682751"/>
              </a:xfrm>
              <a:prstGeom prst="rect">
                <a:avLst/>
              </a:prstGeom>
              <a:blipFill>
                <a:blip r:embed="rId6"/>
                <a:stretch>
                  <a:fillRect l="-1770" t="-203636" b="-28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25B05D-0A59-EC42-99FD-672D8E28D13B}"/>
                  </a:ext>
                </a:extLst>
              </p:cNvPr>
              <p:cNvSpPr txBox="1"/>
              <p:nvPr/>
            </p:nvSpPr>
            <p:spPr>
              <a:xfrm>
                <a:off x="4812049" y="2776211"/>
                <a:ext cx="5906819" cy="576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b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𝛟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sz="240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b="1" i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𝛟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b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  <m:brk m:alnAt="63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𝛌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25B05D-0A59-EC42-99FD-672D8E28D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049" y="2776211"/>
                <a:ext cx="5906819" cy="576953"/>
              </a:xfrm>
              <a:prstGeom prst="rect">
                <a:avLst/>
              </a:prstGeom>
              <a:blipFill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A3AAEDE-0C04-EC46-8104-176D756CDCCC}"/>
                  </a:ext>
                </a:extLst>
              </p:cNvPr>
              <p:cNvSpPr/>
              <p:nvPr/>
            </p:nvSpPr>
            <p:spPr>
              <a:xfrm>
                <a:off x="7755459" y="5546929"/>
                <a:ext cx="2073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𝛌</m:t>
                    </m:r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0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-US" sz="20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000" b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𝛟</m:t>
                    </m:r>
                  </m:oMath>
                </a14:m>
                <a:r>
                  <a:rPr lang="en-US" sz="2000" b="1" dirty="0">
                    <a:solidFill>
                      <a:schemeClr val="accent2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endParaRPr lang="en-CN" sz="20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A3AAEDE-0C04-EC46-8104-176D756CDC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459" y="5546929"/>
                <a:ext cx="2073388" cy="400110"/>
              </a:xfrm>
              <a:prstGeom prst="rect">
                <a:avLst/>
              </a:prstGeom>
              <a:blipFill>
                <a:blip r:embed="rId8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DADE90A-F987-CA40-AEB6-D52725807542}"/>
                  </a:ext>
                </a:extLst>
              </p:cNvPr>
              <p:cNvSpPr txBox="1"/>
              <p:nvPr/>
            </p:nvSpPr>
            <p:spPr>
              <a:xfrm>
                <a:off x="4284703" y="5555625"/>
                <a:ext cx="3088639" cy="3833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𝛟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den>
                          </m:f>
                        </m:e>
                      </m:box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DADE90A-F987-CA40-AEB6-D52725807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703" y="5555625"/>
                <a:ext cx="3088639" cy="383310"/>
              </a:xfrm>
              <a:prstGeom prst="rect">
                <a:avLst/>
              </a:prstGeom>
              <a:blipFill>
                <a:blip r:embed="rId9"/>
                <a:stretch>
                  <a:fillRect t="-3226"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2081FED-D92A-3F4B-89E4-F5E5F1CDCBEC}"/>
                  </a:ext>
                </a:extLst>
              </p:cNvPr>
              <p:cNvSpPr/>
              <p:nvPr/>
            </p:nvSpPr>
            <p:spPr>
              <a:xfrm>
                <a:off x="7245601" y="3975550"/>
                <a:ext cx="3319370" cy="1070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smtClean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e/>
                            <m:e/>
                          </m:mr>
                          <m:mr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e/>
                          </m:mr>
                          <m:mr>
                            <m:e/>
                            <m:e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2081FED-D92A-3F4B-89E4-F5E5F1CDC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601" y="3975550"/>
                <a:ext cx="3319370" cy="10705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4F86C03A-1255-C64E-9BC2-A84B761DA41C}"/>
              </a:ext>
            </a:extLst>
          </p:cNvPr>
          <p:cNvSpPr txBox="1"/>
          <p:nvPr/>
        </p:nvSpPr>
        <p:spPr>
          <a:xfrm>
            <a:off x="4419896" y="3632308"/>
            <a:ext cx="78860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+mj-lt"/>
              </a:rPr>
              <a:t>Let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+mj-lt"/>
              </a:rPr>
              <a:t> be the number of vertices and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latin typeface="+mj-lt"/>
              </a:rPr>
              <a:t> be the number of constraints,</a:t>
            </a:r>
            <a:endParaRPr lang="en-CN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143639D-85A7-6047-875E-014C3F008B8F}"/>
                  </a:ext>
                </a:extLst>
              </p:cNvPr>
              <p:cNvSpPr/>
              <p:nvPr/>
            </p:nvSpPr>
            <p:spPr>
              <a:xfrm>
                <a:off x="5117181" y="4310769"/>
                <a:ext cx="140435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𝛟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143639D-85A7-6047-875E-014C3F008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181" y="4310769"/>
                <a:ext cx="1404359" cy="400110"/>
              </a:xfrm>
              <a:prstGeom prst="rect">
                <a:avLst/>
              </a:prstGeom>
              <a:blipFill>
                <a:blip r:embed="rId1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70DF8AA1-17E9-D74A-8574-2FF7C0926EF8}"/>
              </a:ext>
            </a:extLst>
          </p:cNvPr>
          <p:cNvSpPr/>
          <p:nvPr/>
        </p:nvSpPr>
        <p:spPr>
          <a:xfrm>
            <a:off x="7563483" y="5911536"/>
            <a:ext cx="408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j-lt"/>
              </a:rPr>
              <a:t>Dual variables (Lagrangian multipliers)</a:t>
            </a:r>
            <a:endParaRPr lang="en-CN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731657-B025-3A4A-9884-11AC363C7DF3}"/>
              </a:ext>
            </a:extLst>
          </p:cNvPr>
          <p:cNvSpPr/>
          <p:nvPr/>
        </p:nvSpPr>
        <p:spPr>
          <a:xfrm>
            <a:off x="7755459" y="4969500"/>
            <a:ext cx="19557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Compliant matrix</a:t>
            </a:r>
            <a:endParaRPr lang="en-CN" sz="2000" dirty="0">
              <a:latin typeface="+mj-l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4A18776-2750-FD4F-8978-6ACDEAD1B0EC}"/>
              </a:ext>
            </a:extLst>
          </p:cNvPr>
          <p:cNvSpPr/>
          <p:nvPr/>
        </p:nvSpPr>
        <p:spPr>
          <a:xfrm>
            <a:off x="5243970" y="5911536"/>
            <a:ext cx="1067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Jacobian</a:t>
            </a:r>
            <a:endParaRPr lang="en-C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288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4" grpId="0"/>
      <p:bldP spid="27" grpId="0"/>
      <p:bldP spid="7" grpId="0"/>
      <p:bldP spid="28" grpId="0"/>
      <p:bldP spid="35" grpId="0"/>
      <p:bldP spid="25" grpId="0"/>
      <p:bldP spid="3" grpId="0"/>
      <p:bldP spid="26" grpId="0"/>
      <p:bldP spid="32" grpId="0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16D36A80-F301-7241-82D7-E714A1BA2D8F}"/>
              </a:ext>
            </a:extLst>
          </p:cNvPr>
          <p:cNvSpPr txBox="1">
            <a:spLocks/>
          </p:cNvSpPr>
          <p:nvPr/>
        </p:nvSpPr>
        <p:spPr>
          <a:xfrm>
            <a:off x="4222784" y="2056401"/>
            <a:ext cx="7299798" cy="1398367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Constrained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31</a:t>
            </a:fld>
            <a:endParaRPr kumimoji="1" lang="zh-CN" alt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DED427-3FFD-6749-B952-8E99D50D502A}"/>
              </a:ext>
            </a:extLst>
          </p:cNvPr>
          <p:cNvSpPr txBox="1">
            <a:spLocks/>
          </p:cNvSpPr>
          <p:nvPr/>
        </p:nvSpPr>
        <p:spPr>
          <a:xfrm>
            <a:off x="641554" y="919065"/>
            <a:ext cx="112464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 critical problem exists: what if constraints/forces are very very stiff? Or infinitely stiff?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332496-7898-9E48-9467-0224473C9786}"/>
                  </a:ext>
                </a:extLst>
              </p:cNvPr>
              <p:cNvSpPr txBox="1"/>
              <p:nvPr/>
            </p:nvSpPr>
            <p:spPr>
              <a:xfrm>
                <a:off x="926926" y="327148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𝑒𝑖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332496-7898-9E48-9467-0224473C9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26" y="3271486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l="-5000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B6D667BA-4ED1-4C42-8421-29A0D63D22F3}"/>
              </a:ext>
            </a:extLst>
          </p:cNvPr>
          <p:cNvSpPr/>
          <p:nvPr/>
        </p:nvSpPr>
        <p:spPr>
          <a:xfrm>
            <a:off x="2748430" y="312031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56110B-2FF8-5D47-875A-EAE7B231F2F3}"/>
                  </a:ext>
                </a:extLst>
              </p:cNvPr>
              <p:cNvSpPr txBox="1"/>
              <p:nvPr/>
            </p:nvSpPr>
            <p:spPr>
              <a:xfrm>
                <a:off x="1229928" y="2755585"/>
                <a:ext cx="17129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dirty="0">
                    <a:latin typeface="+mj-lt"/>
                  </a:rPr>
                  <a:t>rest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CN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56110B-2FF8-5D47-875A-EAE7B231F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928" y="2755585"/>
                <a:ext cx="1712909" cy="369332"/>
              </a:xfrm>
              <a:prstGeom prst="rect">
                <a:avLst/>
              </a:prstGeom>
              <a:blipFill>
                <a:blip r:embed="rId3"/>
                <a:stretch>
                  <a:fillRect l="-10294" t="-19355" b="-451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9A722719-AF29-BD44-A15B-934BFC434FC9}"/>
              </a:ext>
            </a:extLst>
          </p:cNvPr>
          <p:cNvSpPr/>
          <p:nvPr/>
        </p:nvSpPr>
        <p:spPr>
          <a:xfrm>
            <a:off x="1032874" y="311571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7597BC-65FD-C549-B1D0-5C49BCA80422}"/>
                  </a:ext>
                </a:extLst>
              </p:cNvPr>
              <p:cNvSpPr txBox="1"/>
              <p:nvPr/>
            </p:nvSpPr>
            <p:spPr>
              <a:xfrm>
                <a:off x="2642003" y="3250691"/>
                <a:ext cx="486013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𝑒𝑗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7597BC-65FD-C549-B1D0-5C49BCA80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003" y="3250691"/>
                <a:ext cx="486013" cy="399084"/>
              </a:xfrm>
              <a:prstGeom prst="rect">
                <a:avLst/>
              </a:prstGeom>
              <a:blipFill>
                <a:blip r:embed="rId4"/>
                <a:stretch>
                  <a:fillRect l="-7500" r="-10000" b="-272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C6A2D11C-4316-D341-874A-DA233354C097}"/>
              </a:ext>
            </a:extLst>
          </p:cNvPr>
          <p:cNvSpPr/>
          <p:nvPr/>
        </p:nvSpPr>
        <p:spPr>
          <a:xfrm>
            <a:off x="604963" y="4628289"/>
            <a:ext cx="2754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Compliant constraint</a:t>
            </a:r>
            <a:endParaRPr lang="en-CN" sz="2400" dirty="0"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C8F725-E3D0-EF44-9E90-739AE50C48F4}"/>
              </a:ext>
            </a:extLst>
          </p:cNvPr>
          <p:cNvCxnSpPr>
            <a:cxnSpLocks/>
            <a:stCxn id="19" idx="6"/>
            <a:endCxn id="17" idx="2"/>
          </p:cNvCxnSpPr>
          <p:nvPr/>
        </p:nvCxnSpPr>
        <p:spPr>
          <a:xfrm>
            <a:off x="1216162" y="3207360"/>
            <a:ext cx="1532268" cy="4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DA9DE6-F2A6-E446-B147-C56457B791FF}"/>
                  </a:ext>
                </a:extLst>
              </p:cNvPr>
              <p:cNvSpPr txBox="1"/>
              <p:nvPr/>
            </p:nvSpPr>
            <p:spPr>
              <a:xfrm>
                <a:off x="294720" y="4190474"/>
                <a:ext cx="3583324" cy="425501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DA9DE6-F2A6-E446-B147-C56457B79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20" y="4190474"/>
                <a:ext cx="3583324" cy="425501"/>
              </a:xfrm>
              <a:prstGeom prst="rect">
                <a:avLst/>
              </a:prstGeom>
              <a:blipFill>
                <a:blip r:embed="rId5"/>
                <a:stretch>
                  <a:fillRect l="-352" t="-11429" b="-2857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E5BC13-89FC-7640-BA11-33BE51909869}"/>
                  </a:ext>
                </a:extLst>
              </p:cNvPr>
              <p:cNvSpPr txBox="1"/>
              <p:nvPr/>
            </p:nvSpPr>
            <p:spPr>
              <a:xfrm>
                <a:off x="4284703" y="2126474"/>
                <a:ext cx="7162710" cy="6827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ox>
                                <m:box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𝒆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</m:rPr>
                                        <a:rPr lang="en-CN" sz="2400" i="1" dirty="0"/>
                                        <m:t> </m:t>
                                      </m:r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nor/>
                                        </m:rPr>
                                        <a:rPr lang="en-CN" sz="2400" i="1" dirty="0"/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𝛟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E5BC13-89FC-7640-BA11-33BE51909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703" y="2126474"/>
                <a:ext cx="7162710" cy="682751"/>
              </a:xfrm>
              <a:prstGeom prst="rect">
                <a:avLst/>
              </a:prstGeom>
              <a:blipFill>
                <a:blip r:embed="rId6"/>
                <a:stretch>
                  <a:fillRect l="-1770" t="-203636" b="-28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D325B7A-B631-4145-A95F-53C2CB7B43B6}"/>
              </a:ext>
            </a:extLst>
          </p:cNvPr>
          <p:cNvSpPr txBox="1"/>
          <p:nvPr/>
        </p:nvSpPr>
        <p:spPr>
          <a:xfrm>
            <a:off x="4357080" y="3533363"/>
            <a:ext cx="404903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+mj-lt"/>
              </a:rPr>
              <a:t>By implicit integration, we get: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2532814-4700-C749-901F-04D7B3E744BD}"/>
                  </a:ext>
                </a:extLst>
              </p:cNvPr>
              <p:cNvSpPr txBox="1"/>
              <p:nvPr/>
            </p:nvSpPr>
            <p:spPr>
              <a:xfrm>
                <a:off x="5652946" y="4008070"/>
                <a:ext cx="3965498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𝐌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𝛌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new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𝐌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2532814-4700-C749-901F-04D7B3E74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946" y="4008070"/>
                <a:ext cx="3965498" cy="375872"/>
              </a:xfrm>
              <a:prstGeom prst="rect">
                <a:avLst/>
              </a:prstGeom>
              <a:blipFill>
                <a:blip r:embed="rId8"/>
                <a:stretch>
                  <a:fillRect l="-2548" t="-3226" b="-290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79BC3620-6693-D24B-AE39-9AA8BCDFA215}"/>
              </a:ext>
            </a:extLst>
          </p:cNvPr>
          <p:cNvSpPr txBox="1"/>
          <p:nvPr/>
        </p:nvSpPr>
        <p:spPr>
          <a:xfrm>
            <a:off x="4357080" y="4431309"/>
            <a:ext cx="404903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+mj-lt"/>
              </a:rPr>
              <a:t>Meanwhile,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FE782A-CAE2-3947-A281-BF7ED3C38701}"/>
                  </a:ext>
                </a:extLst>
              </p:cNvPr>
              <p:cNvSpPr txBox="1"/>
              <p:nvPr/>
            </p:nvSpPr>
            <p:spPr>
              <a:xfrm>
                <a:off x="5663310" y="5479621"/>
                <a:ext cx="4318890" cy="86139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𝐌</m:t>
                                </m:r>
                              </m:e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/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𝐉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new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𝛌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new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𝐌𝐯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𝛟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FE782A-CAE2-3947-A281-BF7ED3C38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310" y="5479621"/>
                <a:ext cx="4318890" cy="861390"/>
              </a:xfrm>
              <a:prstGeom prst="rect">
                <a:avLst/>
              </a:prstGeom>
              <a:blipFill>
                <a:blip r:embed="rId9"/>
                <a:stretch>
                  <a:fillRect b="-579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D5451C-110C-3D48-BC79-3B077DAB74B7}"/>
                  </a:ext>
                </a:extLst>
              </p:cNvPr>
              <p:cNvSpPr txBox="1"/>
              <p:nvPr/>
            </p:nvSpPr>
            <p:spPr>
              <a:xfrm>
                <a:off x="4053840" y="4898514"/>
                <a:ext cx="81381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</m:t>
                        </m:r>
                        <m: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𝛌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new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𝛟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new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</m:t>
                    </m:r>
                    <m:r>
                      <a:rPr lang="en-US" sz="24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𝐉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</m:t>
                    </m:r>
                    <m:r>
                      <a:rPr lang="en-US" sz="24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𝛟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𝐉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p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D5451C-110C-3D48-BC79-3B077DAB7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40" y="4898514"/>
                <a:ext cx="8138160" cy="369332"/>
              </a:xfrm>
              <a:prstGeom prst="rect">
                <a:avLst/>
              </a:prstGeom>
              <a:blipFill>
                <a:blip r:embed="rId10"/>
                <a:stretch>
                  <a:fillRect l="-1246" b="-3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1D7667-807C-414D-A753-1E4E4F60D7E5}"/>
                  </a:ext>
                </a:extLst>
              </p:cNvPr>
              <p:cNvSpPr txBox="1"/>
              <p:nvPr/>
            </p:nvSpPr>
            <p:spPr>
              <a:xfrm>
                <a:off x="4812049" y="2776211"/>
                <a:ext cx="5906819" cy="576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b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𝛟</m:t>
                                      </m:r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sz="240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b="1" i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𝛟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b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  <m:brk m:alnAt="63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𝛌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1D7667-807C-414D-A753-1E4E4F60D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049" y="2776211"/>
                <a:ext cx="5906819" cy="576953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71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4" grpId="0" animBg="1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BF1CFD63-1252-F443-AB62-E503DB03D3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3531" y="1359652"/>
                <a:ext cx="11058021" cy="470586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Now we have a system with two sets of variables: the primal variable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400" dirty="0">
                    <a:latin typeface="+mj-lt"/>
                  </a:rPr>
                  <a:t> (or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) and the dual variable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en-US" sz="2400" dirty="0">
                    <a:latin typeface="+mj-lt"/>
                  </a:rPr>
                  <a:t>.</a:t>
                </a:r>
              </a:p>
              <a:p>
                <a:endParaRPr lang="en-US" sz="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Method 1: We can solve the two variables by a direct solver together, in a </a:t>
                </a:r>
                <a:r>
                  <a:rPr lang="en-US" sz="2400" u="sng" dirty="0">
                    <a:latin typeface="+mj-lt"/>
                  </a:rPr>
                  <a:t>primal-dual</a:t>
                </a:r>
                <a:r>
                  <a:rPr lang="en-US" sz="2400" dirty="0">
                    <a:latin typeface="+mj-lt"/>
                  </a:rPr>
                  <a:t> fashion: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Method 2: We can reduce the system by Schur complement and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𝛌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new</m:t>
                        </m:r>
                      </m:sup>
                    </m:sSup>
                  </m:oMath>
                </a14:m>
                <a:r>
                  <a:rPr lang="en-US" sz="2400" dirty="0">
                    <a:latin typeface="+mj-lt"/>
                  </a:rPr>
                  <a:t> first.</a:t>
                </a:r>
              </a:p>
              <a:p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endParaRPr lang="en-US" sz="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Infinite stiffness?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𝐂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>
                    <a:latin typeface="+mj-lt"/>
                  </a:rPr>
                  <a:t>.</a:t>
                </a:r>
              </a:p>
              <a:p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BF1CFD63-1252-F443-AB62-E503DB03D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3531" y="1359652"/>
                <a:ext cx="11058021" cy="4705868"/>
              </a:xfrm>
              <a:blipFill>
                <a:blip r:embed="rId2"/>
                <a:stretch>
                  <a:fillRect l="-688" t="-16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Constrained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32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FE782A-CAE2-3947-A281-BF7ED3C38701}"/>
                  </a:ext>
                </a:extLst>
              </p:cNvPr>
              <p:cNvSpPr txBox="1"/>
              <p:nvPr/>
            </p:nvSpPr>
            <p:spPr>
              <a:xfrm>
                <a:off x="3504587" y="2810385"/>
                <a:ext cx="4318890" cy="73103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𝐌</m:t>
                                </m:r>
                              </m:e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m:rPr>
                                    <m:nor/>
                                  </m:rPr>
                                  <a:rPr lang="en-US" sz="2400" dirty="0"/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𝐉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new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𝛌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new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𝐌𝐯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𝛟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3FE782A-CAE2-3947-A281-BF7ED3C38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87" y="2810385"/>
                <a:ext cx="4318890" cy="731034"/>
              </a:xfrm>
              <a:prstGeom prst="rect">
                <a:avLst/>
              </a:prstGeom>
              <a:blipFill>
                <a:blip r:embed="rId3"/>
                <a:stretch>
                  <a:fillRect t="-8621" b="-15517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0043C3-BDF9-D341-9D2D-0A55D936CCB1}"/>
                  </a:ext>
                </a:extLst>
              </p:cNvPr>
              <p:cNvSpPr txBox="1"/>
              <p:nvPr/>
            </p:nvSpPr>
            <p:spPr>
              <a:xfrm>
                <a:off x="2991999" y="4229530"/>
                <a:ext cx="5537200" cy="41684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𝐉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𝐉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𝛌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𝛟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𝐉𝐯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0043C3-BDF9-D341-9D2D-0A55D936C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999" y="4229530"/>
                <a:ext cx="5537200" cy="416845"/>
              </a:xfrm>
              <a:prstGeom prst="rect">
                <a:avLst/>
              </a:prstGeom>
              <a:blipFill>
                <a:blip r:embed="rId4"/>
                <a:stretch>
                  <a:fillRect b="-2424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751B37-5079-6D44-A720-4B672C2DF15C}"/>
                  </a:ext>
                </a:extLst>
              </p:cNvPr>
              <p:cNvSpPr txBox="1"/>
              <p:nvPr/>
            </p:nvSpPr>
            <p:spPr>
              <a:xfrm>
                <a:off x="4001815" y="4776550"/>
                <a:ext cx="3965498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𝛌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751B37-5079-6D44-A720-4B672C2DF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815" y="4776550"/>
                <a:ext cx="3965498" cy="375872"/>
              </a:xfrm>
              <a:prstGeom prst="rect">
                <a:avLst/>
              </a:prstGeom>
              <a:blipFill>
                <a:blip r:embed="rId5"/>
                <a:stretch>
                  <a:fillRect t="-6667" b="-3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97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  <p:bldP spid="34" grpId="0"/>
      <p:bldP spid="26" grpId="0"/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F1CFD63-1252-F443-AB62-E503DB03D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31" y="1359652"/>
            <a:ext cx="11058021" cy="470586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Articulated Rigid Bodies (ragdoll animation)</a:t>
            </a: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Constrained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85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Stable Constrained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34</a:t>
            </a:fld>
            <a:endParaRPr kumimoji="1" lang="zh-CN" alt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DED427-3FFD-6749-B952-8E99D50D502A}"/>
              </a:ext>
            </a:extLst>
          </p:cNvPr>
          <p:cNvSpPr txBox="1">
            <a:spLocks/>
          </p:cNvSpPr>
          <p:nvPr/>
        </p:nvSpPr>
        <p:spPr>
          <a:xfrm>
            <a:off x="641554" y="919065"/>
            <a:ext cx="112464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2400" dirty="0"/>
              <a:t>From a mass-spring system, we know spring Hessian (tangent stiffness)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C6B22795-8E4C-E446-B745-F347F63C2B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554" y="3137583"/>
                <a:ext cx="11246456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CN" sz="2400" dirty="0"/>
                  <a:t>According to constrained dynamics: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en-CN" sz="2400" b="1" dirty="0"/>
                  <a:t> </a:t>
                </a:r>
                <a:r>
                  <a:rPr lang="en-CN" sz="2400" dirty="0"/>
                  <a:t>and</a:t>
                </a:r>
                <a:r>
                  <a:rPr lang="en-CN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𝛟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so: </a:t>
                </a:r>
                <a:endParaRPr lang="en-CN" sz="2400" dirty="0"/>
              </a:p>
            </p:txBody>
          </p:sp>
        </mc:Choice>
        <mc:Fallback xmlns=""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C6B22795-8E4C-E446-B745-F347F63C2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54" y="3137583"/>
                <a:ext cx="11246456" cy="1325563"/>
              </a:xfrm>
              <a:prstGeom prst="rect">
                <a:avLst/>
              </a:prstGeom>
              <a:blipFill>
                <a:blip r:embed="rId2"/>
                <a:stretch>
                  <a:fillRect l="-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DB52EF-2CD2-9D40-8C90-20CCD0761C7E}"/>
                  </a:ext>
                </a:extLst>
              </p:cNvPr>
              <p:cNvSpPr txBox="1"/>
              <p:nvPr/>
            </p:nvSpPr>
            <p:spPr>
              <a:xfrm>
                <a:off x="2433891" y="4282322"/>
                <a:ext cx="7324218" cy="6985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𝐇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=−</m:t>
                      </m:r>
                      <m:box>
                        <m:box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den>
                          </m:f>
                        </m:e>
                      </m:box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</a:rPr>
                        <m:t>𝐉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𝐉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𝛌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DB52EF-2CD2-9D40-8C90-20CCD0761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891" y="4282322"/>
                <a:ext cx="7324218" cy="698525"/>
              </a:xfrm>
              <a:prstGeom prst="rect">
                <a:avLst/>
              </a:prstGeom>
              <a:blipFill>
                <a:blip r:embed="rId3"/>
                <a:stretch>
                  <a:fillRect t="-147368" b="-2210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983D26-A7CB-B844-8FB6-FD3751393106}"/>
                  </a:ext>
                </a:extLst>
              </p:cNvPr>
              <p:cNvSpPr/>
              <p:nvPr/>
            </p:nvSpPr>
            <p:spPr>
              <a:xfrm>
                <a:off x="3592299" y="5255577"/>
                <a:ext cx="4831943" cy="704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box>
                                  <m:boxPr>
                                    <m:ctrlPr>
                                      <a:rPr lang="en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CN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000" b="1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000"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box>
                                  <m:box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altLang="zh-CN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000" b="1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2000"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𝑖𝑗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</m:box>
                              </m:e>
                              <m:e/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B983D26-A7CB-B844-8FB6-FD37513931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299" y="5255577"/>
                <a:ext cx="4831943" cy="704616"/>
              </a:xfrm>
              <a:prstGeom prst="rect">
                <a:avLst/>
              </a:prstGeom>
              <a:blipFill>
                <a:blip r:embed="rId4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5A1E5C2-D13F-B54E-9F16-32C37B7447FF}"/>
                  </a:ext>
                </a:extLst>
              </p:cNvPr>
              <p:cNvSpPr txBox="1"/>
              <p:nvPr/>
            </p:nvSpPr>
            <p:spPr>
              <a:xfrm>
                <a:off x="-1426001" y="1910322"/>
                <a:ext cx="10036601" cy="12080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𝐇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={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brk m:alnAt="9"/>
                            </m:rPr>
                            <a:rPr lang="en-US" sz="2000" b="1" i="1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e/>
                                </m:mr>
                                <m:mr>
                                  <m:e/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𝐇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e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5A1E5C2-D13F-B54E-9F16-32C37B744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6001" y="1910322"/>
                <a:ext cx="10036601" cy="1208023"/>
              </a:xfrm>
              <a:prstGeom prst="rect">
                <a:avLst/>
              </a:prstGeom>
              <a:blipFill>
                <a:blip r:embed="rId5"/>
                <a:stretch>
                  <a:fillRect t="-68750" b="-1093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DFF853D-737F-D943-862D-9736A66AEFAF}"/>
                  </a:ext>
                </a:extLst>
              </p:cNvPr>
              <p:cNvSpPr txBox="1"/>
              <p:nvPr/>
            </p:nvSpPr>
            <p:spPr>
              <a:xfrm>
                <a:off x="6264782" y="2138237"/>
                <a:ext cx="4289703" cy="7162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box>
                      <m:box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box>
                          <m:box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box>
                      </m:e>
                    </m:box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box>
                          <m:box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box>
                      </m:e>
                    </m:d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DFF853D-737F-D943-862D-9736A66AE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782" y="2138237"/>
                <a:ext cx="4289703" cy="716286"/>
              </a:xfrm>
              <a:prstGeom prst="rect">
                <a:avLst/>
              </a:prstGeom>
              <a:blipFill>
                <a:blip r:embed="rId6"/>
                <a:stretch>
                  <a:fillRect l="-2071" b="-87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9EC171-30C4-6043-B5F7-4066927DD4C8}"/>
              </a:ext>
            </a:extLst>
          </p:cNvPr>
          <p:cNvSpPr/>
          <p:nvPr/>
        </p:nvSpPr>
        <p:spPr>
          <a:xfrm>
            <a:off x="6797040" y="2117917"/>
            <a:ext cx="833120" cy="765666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E8476F8-17DB-3C41-B2CF-2FF0482C45F6}"/>
              </a:ext>
            </a:extLst>
          </p:cNvPr>
          <p:cNvSpPr/>
          <p:nvPr/>
        </p:nvSpPr>
        <p:spPr>
          <a:xfrm>
            <a:off x="7071360" y="4248751"/>
            <a:ext cx="609600" cy="765666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E30DA7C-6C2A-8845-AE8F-F6436A97C0D3}"/>
              </a:ext>
            </a:extLst>
          </p:cNvPr>
          <p:cNvSpPr/>
          <p:nvPr/>
        </p:nvSpPr>
        <p:spPr>
          <a:xfrm>
            <a:off x="8910320" y="4215181"/>
            <a:ext cx="695960" cy="765666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C2E529C-A384-AB4E-9508-58445D32F8A4}"/>
              </a:ext>
            </a:extLst>
          </p:cNvPr>
          <p:cNvSpPr/>
          <p:nvPr/>
        </p:nvSpPr>
        <p:spPr>
          <a:xfrm>
            <a:off x="7835592" y="2117917"/>
            <a:ext cx="2639367" cy="765666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275B36B3-6EE9-2D41-ACDA-D10D15C17D24}"/>
              </a:ext>
            </a:extLst>
          </p:cNvPr>
          <p:cNvSpPr txBox="1">
            <a:spLocks/>
          </p:cNvSpPr>
          <p:nvPr/>
        </p:nvSpPr>
        <p:spPr>
          <a:xfrm>
            <a:off x="6243200" y="2936281"/>
            <a:ext cx="1961119" cy="303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accent6"/>
                </a:solidFill>
              </a:rPr>
              <a:t>m</a:t>
            </a:r>
            <a:r>
              <a:rPr lang="en-CN" sz="2000" dirty="0">
                <a:solidFill>
                  <a:schemeClr val="accent6"/>
                </a:solidFill>
              </a:rPr>
              <a:t>aterial stiffness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1331FB98-E628-4B4D-80AB-53DD88311B26}"/>
              </a:ext>
            </a:extLst>
          </p:cNvPr>
          <p:cNvSpPr txBox="1">
            <a:spLocks/>
          </p:cNvSpPr>
          <p:nvPr/>
        </p:nvSpPr>
        <p:spPr>
          <a:xfrm>
            <a:off x="8434402" y="2915671"/>
            <a:ext cx="2130243" cy="303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accent2"/>
                </a:solidFill>
              </a:rPr>
              <a:t>geometric</a:t>
            </a:r>
            <a:r>
              <a:rPr lang="en-CN" sz="2000" dirty="0">
                <a:solidFill>
                  <a:schemeClr val="accent2"/>
                </a:solidFill>
              </a:rPr>
              <a:t> stiffness</a:t>
            </a:r>
          </a:p>
        </p:txBody>
      </p:sp>
    </p:spTree>
    <p:extLst>
      <p:ext uri="{BB962C8B-B14F-4D97-AF65-F5344CB8AC3E}">
        <p14:creationId xmlns:p14="http://schemas.microsoft.com/office/powerpoint/2010/main" val="216126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8" grpId="0"/>
      <p:bldP spid="47" grpId="0" animBg="1"/>
      <p:bldP spid="4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1256E5C-EA41-E24E-B738-CA042B99CA20}"/>
              </a:ext>
            </a:extLst>
          </p:cNvPr>
          <p:cNvSpPr txBox="1">
            <a:spLocks/>
          </p:cNvSpPr>
          <p:nvPr/>
        </p:nvSpPr>
        <p:spPr>
          <a:xfrm>
            <a:off x="601318" y="3519296"/>
            <a:ext cx="10752482" cy="2402416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Stable Constrained Dynamics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35</a:t>
            </a:fld>
            <a:endParaRPr kumimoji="1" lang="zh-CN" alt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DED427-3FFD-6749-B952-8E99D50D502A}"/>
              </a:ext>
            </a:extLst>
          </p:cNvPr>
          <p:cNvSpPr txBox="1">
            <a:spLocks/>
          </p:cNvSpPr>
          <p:nvPr/>
        </p:nvSpPr>
        <p:spPr>
          <a:xfrm>
            <a:off x="600914" y="988052"/>
            <a:ext cx="112464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2400" dirty="0"/>
              <a:t>According Lecture 5, Page 16, implicit integration is: 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C6B22795-8E4C-E446-B745-F347F63C2BFD}"/>
              </a:ext>
            </a:extLst>
          </p:cNvPr>
          <p:cNvSpPr txBox="1">
            <a:spLocks/>
          </p:cNvSpPr>
          <p:nvPr/>
        </p:nvSpPr>
        <p:spPr>
          <a:xfrm>
            <a:off x="600914" y="3072328"/>
            <a:ext cx="112464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But implicit integration with constrained dynamics is: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D32F8C-FF3C-0447-84C7-D9D7FB24E18C}"/>
                  </a:ext>
                </a:extLst>
              </p:cNvPr>
              <p:cNvSpPr/>
              <p:nvPr/>
            </p:nvSpPr>
            <p:spPr>
              <a:xfrm>
                <a:off x="2341335" y="5074707"/>
                <a:ext cx="6186757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𝐉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</m:d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𝐌𝐯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𝛟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𝐌𝐯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1"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6D32F8C-FF3C-0447-84C7-D9D7FB24E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335" y="5074707"/>
                <a:ext cx="6186757" cy="439736"/>
              </a:xfrm>
              <a:prstGeom prst="rect">
                <a:avLst/>
              </a:prstGeom>
              <a:blipFill>
                <a:blip r:embed="rId2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F908E7-B007-AA45-BE5E-9F82A7A12E20}"/>
                  </a:ext>
                </a:extLst>
              </p:cNvPr>
              <p:cNvSpPr txBox="1"/>
              <p:nvPr/>
            </p:nvSpPr>
            <p:spPr>
              <a:xfrm>
                <a:off x="3275269" y="3966632"/>
                <a:ext cx="4318890" cy="60920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𝐌</m:t>
                                </m:r>
                              </m:e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𝐉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new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𝛌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new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𝐌𝐯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𝛟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F908E7-B007-AA45-BE5E-9F82A7A12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269" y="3966632"/>
                <a:ext cx="4318890" cy="609206"/>
              </a:xfrm>
              <a:prstGeom prst="rect">
                <a:avLst/>
              </a:prstGeom>
              <a:blipFill>
                <a:blip r:embed="rId3"/>
                <a:stretch>
                  <a:fillRect t="-8163" b="-16327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9">
            <a:extLst>
              <a:ext uri="{FF2B5EF4-FFF2-40B4-BE49-F238E27FC236}">
                <a16:creationId xmlns:a16="http://schemas.microsoft.com/office/drawing/2014/main" id="{96B71B6C-5FE3-9B49-B1E0-2725A9D8AA6F}"/>
              </a:ext>
            </a:extLst>
          </p:cNvPr>
          <p:cNvSpPr/>
          <p:nvPr/>
        </p:nvSpPr>
        <p:spPr>
          <a:xfrm>
            <a:off x="4657050" y="2616769"/>
            <a:ext cx="1493520" cy="314067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81D6E0-2527-984B-87AD-7CEA74ED8A80}"/>
                  </a:ext>
                </a:extLst>
              </p:cNvPr>
              <p:cNvSpPr/>
              <p:nvPr/>
            </p:nvSpPr>
            <p:spPr>
              <a:xfrm>
                <a:off x="2759945" y="1828641"/>
                <a:ext cx="5552739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box>
                          <m:r>
                            <a:rPr lang="en-US" sz="2000" b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𝐌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box>
                        <m:box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x>
                      <m:r>
                        <a:rPr lang="en-US" sz="20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𝐌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81D6E0-2527-984B-87AD-7CEA74ED8A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945" y="1828641"/>
                <a:ext cx="5552739" cy="783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FFCD74-A639-7845-9F11-BB0838078E67}"/>
                  </a:ext>
                </a:extLst>
              </p:cNvPr>
              <p:cNvSpPr/>
              <p:nvPr/>
            </p:nvSpPr>
            <p:spPr>
              <a:xfrm>
                <a:off x="2759945" y="2935993"/>
                <a:ext cx="5114092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𝐌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𝐌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FFCD74-A639-7845-9F11-BB0838078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945" y="2935993"/>
                <a:ext cx="5114092" cy="5529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D74CCB43-A0F3-174C-8D7D-DEA415D23D93}"/>
              </a:ext>
            </a:extLst>
          </p:cNvPr>
          <p:cNvSpPr/>
          <p:nvPr/>
        </p:nvSpPr>
        <p:spPr>
          <a:xfrm>
            <a:off x="4657050" y="4668239"/>
            <a:ext cx="1493520" cy="314067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5104F83D-A052-BD48-90C8-BCC22370C3F1}"/>
              </a:ext>
            </a:extLst>
          </p:cNvPr>
          <p:cNvSpPr/>
          <p:nvPr/>
        </p:nvSpPr>
        <p:spPr>
          <a:xfrm>
            <a:off x="3474720" y="5074706"/>
            <a:ext cx="802640" cy="439737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A31F32E8-5697-5740-B2DE-D61E3ACFF7F7}"/>
              </a:ext>
            </a:extLst>
          </p:cNvPr>
          <p:cNvSpPr txBox="1">
            <a:spLocks/>
          </p:cNvSpPr>
          <p:nvPr/>
        </p:nvSpPr>
        <p:spPr>
          <a:xfrm>
            <a:off x="3042800" y="5566204"/>
            <a:ext cx="1961119" cy="303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accent6"/>
                </a:solidFill>
              </a:rPr>
              <a:t>m</a:t>
            </a:r>
            <a:r>
              <a:rPr lang="en-CN" sz="2000" dirty="0">
                <a:solidFill>
                  <a:schemeClr val="accent6"/>
                </a:solidFill>
              </a:rPr>
              <a:t>aterial stiffness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2DC170B0-35A1-ED48-B4A6-B0EEFAE93B67}"/>
              </a:ext>
            </a:extLst>
          </p:cNvPr>
          <p:cNvSpPr txBox="1">
            <a:spLocks/>
          </p:cNvSpPr>
          <p:nvPr/>
        </p:nvSpPr>
        <p:spPr>
          <a:xfrm>
            <a:off x="600914" y="5921712"/>
            <a:ext cx="5836920" cy="303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2"/>
                </a:solidFill>
              </a:rPr>
              <a:t>Missing geometric stiffness matrix here…</a:t>
            </a:r>
            <a:endParaRPr lang="en-CN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1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2" grpId="0"/>
      <p:bldP spid="54" grpId="0"/>
      <p:bldP spid="55" grpId="0"/>
      <p:bldP spid="10" grpId="0" animBg="1"/>
      <p:bldP spid="57" grpId="0"/>
      <p:bldP spid="59" grpId="0" animBg="1"/>
      <p:bldP spid="61" grpId="0" animBg="1"/>
      <p:bldP spid="62" grpId="0"/>
      <p:bldP spid="6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44B2B0-F661-9345-AD4D-A4C1EC2F269A}"/>
              </a:ext>
            </a:extLst>
          </p:cNvPr>
          <p:cNvSpPr/>
          <p:nvPr/>
        </p:nvSpPr>
        <p:spPr>
          <a:xfrm>
            <a:off x="514624" y="3642967"/>
            <a:ext cx="558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Tournier</a:t>
            </a:r>
            <a:r>
              <a:rPr lang="en-US" dirty="0">
                <a:latin typeface="+mj-lt"/>
              </a:rPr>
              <a:t> et al. 2015. </a:t>
            </a:r>
            <a:r>
              <a:rPr lang="en-US" i="1" dirty="0">
                <a:latin typeface="+mj-lt"/>
              </a:rPr>
              <a:t>Stable Constrained Dynamics. TOG (SIGGRAPH)</a:t>
            </a:r>
            <a:r>
              <a:rPr lang="en-US" dirty="0">
                <a:latin typeface="+mj-lt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1DD6C3-2219-4D4E-9361-3D77315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CN" b="1" dirty="0"/>
              <a:t>After-Class Reading (optional)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9E42D0-0AE0-4949-8B03-7E6525B0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36</a:t>
            </a:fld>
            <a:endParaRPr kumimoji="1"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99F82-C166-EA47-9C57-FBAEC7445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04" t="10518" r="30549" b="10351"/>
          <a:stretch/>
        </p:blipFill>
        <p:spPr>
          <a:xfrm>
            <a:off x="6476224" y="929584"/>
            <a:ext cx="4196856" cy="5426766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D02E9B-0520-0F46-B38B-E413B17BADA1}"/>
                  </a:ext>
                </a:extLst>
              </p:cNvPr>
              <p:cNvSpPr txBox="1"/>
              <p:nvPr/>
            </p:nvSpPr>
            <p:spPr>
              <a:xfrm>
                <a:off x="756145" y="2335807"/>
                <a:ext cx="4846319" cy="97821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𝐌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𝐉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𝐱</m:t>
                                    </m:r>
                                  </m:den>
                                </m:f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𝛌</m:t>
                                </m:r>
                              </m:e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𝐉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𝐉</m:t>
                                </m:r>
                              </m:e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new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𝛌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new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𝐌𝐯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𝛟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D02E9B-0520-0F46-B38B-E413B17BA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45" y="2335807"/>
                <a:ext cx="4846319" cy="978217"/>
              </a:xfrm>
              <a:prstGeom prst="rect">
                <a:avLst/>
              </a:prstGeom>
              <a:blipFill>
                <a:blip r:embed="rId3"/>
                <a:stretch>
                  <a:fillRect b="-632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F982D6-AF46-1D49-9819-2423F3DA1A9F}"/>
              </a:ext>
            </a:extLst>
          </p:cNvPr>
          <p:cNvSpPr/>
          <p:nvPr/>
        </p:nvSpPr>
        <p:spPr>
          <a:xfrm>
            <a:off x="1351280" y="2331160"/>
            <a:ext cx="1293142" cy="709597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BEC393-D88C-384D-A4A1-4EE4F6A57C27}"/>
              </a:ext>
            </a:extLst>
          </p:cNvPr>
          <p:cNvSpPr txBox="1">
            <a:spLocks/>
          </p:cNvSpPr>
          <p:nvPr/>
        </p:nvSpPr>
        <p:spPr>
          <a:xfrm>
            <a:off x="1831621" y="2025089"/>
            <a:ext cx="2130243" cy="303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accent2"/>
                </a:solidFill>
              </a:rPr>
              <a:t>geometric</a:t>
            </a:r>
            <a:r>
              <a:rPr lang="en-CN" sz="2000" dirty="0">
                <a:solidFill>
                  <a:schemeClr val="accent2"/>
                </a:solidFill>
              </a:rPr>
              <a:t> stiffness</a:t>
            </a:r>
          </a:p>
        </p:txBody>
      </p:sp>
    </p:spTree>
    <p:extLst>
      <p:ext uri="{BB962C8B-B14F-4D97-AF65-F5344CB8AC3E}">
        <p14:creationId xmlns:p14="http://schemas.microsoft.com/office/powerpoint/2010/main" val="189938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 Summary For the Day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37</a:t>
            </a:fld>
            <a:endParaRPr kumimoji="1" lang="zh-CN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C42F93-A12B-F849-A250-964F8061E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888" y="1148445"/>
            <a:ext cx="11327258" cy="5390467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Position-based dynamics and strain limiting</a:t>
            </a:r>
          </a:p>
          <a:p>
            <a:pPr lvl="1"/>
            <a:r>
              <a:rPr lang="en-US" sz="2000" dirty="0">
                <a:latin typeface="+mj-lt"/>
              </a:rPr>
              <a:t>The key is to build a projection function for every constraint.</a:t>
            </a:r>
          </a:p>
          <a:p>
            <a:pPr lvl="1"/>
            <a:r>
              <a:rPr lang="en-US" sz="2000" dirty="0">
                <a:latin typeface="+mj-lt"/>
              </a:rPr>
              <a:t>Two approaches for integration: Jacobi and Gauss-Seidel.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+mj-lt"/>
              </a:rPr>
              <a:t>Fast in low resolutions</a:t>
            </a:r>
            <a:r>
              <a:rPr lang="en-US" sz="2000" dirty="0">
                <a:latin typeface="+mj-lt"/>
              </a:rPr>
              <a:t>, but </a:t>
            </a:r>
            <a:r>
              <a:rPr lang="en-US" sz="2000" dirty="0">
                <a:solidFill>
                  <a:schemeClr val="accent2"/>
                </a:solidFill>
                <a:latin typeface="+mj-lt"/>
              </a:rPr>
              <a:t>problematic in high resolutions</a:t>
            </a:r>
            <a:r>
              <a:rPr lang="en-US" sz="2000" dirty="0">
                <a:latin typeface="+mj-lt"/>
              </a:rPr>
              <a:t>.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+mj-lt"/>
              </a:rPr>
              <a:t>Not physically correct.</a:t>
            </a:r>
          </a:p>
          <a:p>
            <a:pPr lvl="1"/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Projective Dynamics</a:t>
            </a:r>
          </a:p>
          <a:p>
            <a:pPr lvl="1"/>
            <a:r>
              <a:rPr lang="en-US" sz="2000" dirty="0">
                <a:latin typeface="+mj-lt"/>
              </a:rPr>
              <a:t>Also uses projection functions, but they are now built into energies.</a:t>
            </a:r>
          </a:p>
          <a:p>
            <a:pPr lvl="1"/>
            <a:r>
              <a:rPr lang="en-US" sz="2000" dirty="0">
                <a:latin typeface="+mj-lt"/>
              </a:rPr>
              <a:t>In every iteration, projections are first updated, and then treated as constants in implicit formulation.</a:t>
            </a:r>
          </a:p>
          <a:p>
            <a:pPr lvl="1"/>
            <a:r>
              <a:rPr lang="en-US" sz="2000" dirty="0">
                <a:latin typeface="+mj-lt"/>
              </a:rPr>
              <a:t>The matrix in the system becomes constant, can be pre-factorized for fast simulation.</a:t>
            </a:r>
          </a:p>
          <a:p>
            <a:pPr lvl="1"/>
            <a:r>
              <a:rPr lang="en-US" sz="2000" dirty="0">
                <a:solidFill>
                  <a:schemeClr val="accent6"/>
                </a:solidFill>
                <a:latin typeface="+mj-lt"/>
              </a:rPr>
              <a:t>Converges fast only in the first few iterations</a:t>
            </a:r>
            <a:r>
              <a:rPr lang="en-US" sz="2000" dirty="0">
                <a:solidFill>
                  <a:schemeClr val="accent2"/>
                </a:solidFill>
                <a:latin typeface="+mj-lt"/>
              </a:rPr>
              <a:t>, slow afterwards</a:t>
            </a:r>
            <a:r>
              <a:rPr lang="en-US" sz="2000" dirty="0">
                <a:latin typeface="+mj-lt"/>
              </a:rPr>
              <a:t>.  </a:t>
            </a:r>
            <a:r>
              <a:rPr lang="en-US" sz="2000" dirty="0">
                <a:solidFill>
                  <a:schemeClr val="accent6"/>
                </a:solidFill>
                <a:latin typeface="+mj-lt"/>
              </a:rPr>
              <a:t>CPU friendly</a:t>
            </a:r>
            <a:r>
              <a:rPr lang="en-US" sz="2000" dirty="0">
                <a:latin typeface="+mj-lt"/>
              </a:rPr>
              <a:t>.</a:t>
            </a:r>
          </a:p>
          <a:p>
            <a:pPr marL="457200" lvl="1" indent="0">
              <a:buNone/>
            </a:pPr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Constrained Dynamics</a:t>
            </a:r>
          </a:p>
          <a:p>
            <a:pPr lvl="1"/>
            <a:r>
              <a:rPr lang="en-US" sz="2000" dirty="0">
                <a:latin typeface="+mj-lt"/>
              </a:rPr>
              <a:t>Focused on very stiff constraints.  Introduces dual variables.</a:t>
            </a:r>
          </a:p>
          <a:p>
            <a:pPr lvl="1"/>
            <a:r>
              <a:rPr lang="en-US" sz="2000" dirty="0">
                <a:latin typeface="+mj-lt"/>
              </a:rPr>
              <a:t>Also built upon implicit integration.  Two methods: primal-dual, pure dual.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+mj-lt"/>
              </a:rPr>
              <a:t>Restrictions on the solvers.</a:t>
            </a:r>
          </a:p>
        </p:txBody>
      </p:sp>
    </p:spTree>
    <p:extLst>
      <p:ext uri="{BB962C8B-B14F-4D97-AF65-F5344CB8AC3E}">
        <p14:creationId xmlns:p14="http://schemas.microsoft.com/office/powerpoint/2010/main" val="130260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 Stiffness Issue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46628E9-8B9E-484E-B001-EBDA9D448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108" y="1557826"/>
            <a:ext cx="10916867" cy="419598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Real-world fabrics resist strongly to stretching, once they stretch beyond certain limits.</a:t>
            </a:r>
            <a:endParaRPr lang="en-US" sz="20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But, increasing the stiffness can cause problems.</a:t>
            </a:r>
          </a:p>
          <a:p>
            <a:pPr lvl="1"/>
            <a:r>
              <a:rPr lang="en-US" sz="2000" dirty="0">
                <a:latin typeface="+mj-lt"/>
              </a:rPr>
              <a:t>Explicit integrators will be </a:t>
            </a:r>
            <a:r>
              <a:rPr lang="en-US" sz="2000" i="1" dirty="0">
                <a:latin typeface="+mj-lt"/>
              </a:rPr>
              <a:t>unstable</a:t>
            </a:r>
            <a:endParaRPr lang="en-US" sz="2000" dirty="0">
              <a:latin typeface="+mj-lt"/>
            </a:endParaRPr>
          </a:p>
          <a:p>
            <a:pPr lvl="2"/>
            <a:r>
              <a:rPr lang="en-US" dirty="0">
                <a:solidFill>
                  <a:schemeClr val="accent2"/>
                </a:solidFill>
                <a:latin typeface="+mj-lt"/>
              </a:rPr>
              <a:t>Solution: smaller time steps and more computational time</a:t>
            </a:r>
            <a:r>
              <a:rPr lang="en-US" dirty="0">
                <a:latin typeface="+mj-lt"/>
              </a:rPr>
              <a:t>.</a:t>
            </a:r>
          </a:p>
          <a:p>
            <a:pPr lvl="1"/>
            <a:r>
              <a:rPr lang="en-US" sz="2000" dirty="0">
                <a:latin typeface="+mj-lt"/>
              </a:rPr>
              <a:t>The linear systems involved in Implicit integrators will be </a:t>
            </a:r>
            <a:r>
              <a:rPr lang="en-US" sz="2000" i="1" dirty="0">
                <a:latin typeface="+mj-lt"/>
              </a:rPr>
              <a:t>ill-conditioned</a:t>
            </a:r>
            <a:r>
              <a:rPr lang="en-US" sz="2000" dirty="0">
                <a:latin typeface="+mj-lt"/>
              </a:rPr>
              <a:t>.</a:t>
            </a:r>
          </a:p>
          <a:p>
            <a:pPr lvl="2"/>
            <a:r>
              <a:rPr lang="en-US" dirty="0">
                <a:solidFill>
                  <a:schemeClr val="accent2"/>
                </a:solidFill>
                <a:latin typeface="+mj-lt"/>
              </a:rPr>
              <a:t>Solution: more iterations and computational time.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Can we achieve high stiffness, with a low computational cost?</a:t>
            </a:r>
            <a:endParaRPr lang="en-US" sz="2000" dirty="0">
              <a:latin typeface="+mj-lt"/>
            </a:endParaRPr>
          </a:p>
          <a:p>
            <a:pPr lvl="1"/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148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7CE53CE3-3855-7847-A59B-CE298F679027}"/>
              </a:ext>
            </a:extLst>
          </p:cNvPr>
          <p:cNvSpPr txBox="1">
            <a:spLocks/>
          </p:cNvSpPr>
          <p:nvPr/>
        </p:nvSpPr>
        <p:spPr>
          <a:xfrm>
            <a:off x="8052449" y="2089122"/>
            <a:ext cx="3218537" cy="354319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DE87DB8F-B0E4-5F4B-A205-2DD23C9B87D3}"/>
              </a:ext>
            </a:extLst>
          </p:cNvPr>
          <p:cNvSpPr txBox="1">
            <a:spLocks/>
          </p:cNvSpPr>
          <p:nvPr/>
        </p:nvSpPr>
        <p:spPr>
          <a:xfrm>
            <a:off x="4268554" y="2089122"/>
            <a:ext cx="3493336" cy="3543190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6FCE367-8337-5942-A2DE-8AAFFCC48955}"/>
              </a:ext>
            </a:extLst>
          </p:cNvPr>
          <p:cNvCxnSpPr>
            <a:cxnSpLocks/>
          </p:cNvCxnSpPr>
          <p:nvPr/>
        </p:nvCxnSpPr>
        <p:spPr>
          <a:xfrm flipV="1">
            <a:off x="4715632" y="2294286"/>
            <a:ext cx="2233834" cy="29482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 Single Spring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22568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If a spring is infinitely stiff, we can treat the length as a constraint and define a projection function. 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86CE73-5FD9-5541-BF96-02C73CBA515E}"/>
                  </a:ext>
                </a:extLst>
              </p:cNvPr>
              <p:cNvSpPr txBox="1"/>
              <p:nvPr/>
            </p:nvSpPr>
            <p:spPr>
              <a:xfrm>
                <a:off x="1130126" y="348294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F86CE73-5FD9-5541-BF96-02C73CBA5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26" y="3482949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35151392-A200-E64F-8090-9AD99715D5AB}"/>
              </a:ext>
            </a:extLst>
          </p:cNvPr>
          <p:cNvSpPr/>
          <p:nvPr/>
        </p:nvSpPr>
        <p:spPr>
          <a:xfrm>
            <a:off x="2951630" y="333177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36206C-20C7-B444-B07E-0DDA257A0241}"/>
                  </a:ext>
                </a:extLst>
              </p:cNvPr>
              <p:cNvSpPr txBox="1"/>
              <p:nvPr/>
            </p:nvSpPr>
            <p:spPr>
              <a:xfrm>
                <a:off x="1433128" y="2967048"/>
                <a:ext cx="17129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dirty="0">
                    <a:latin typeface="+mj-lt"/>
                  </a:rPr>
                  <a:t>rest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CN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36206C-20C7-B444-B07E-0DDA257A0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128" y="2967048"/>
                <a:ext cx="1712909" cy="369332"/>
              </a:xfrm>
              <a:prstGeom prst="rect">
                <a:avLst/>
              </a:prstGeom>
              <a:blipFill>
                <a:blip r:embed="rId3"/>
                <a:stretch>
                  <a:fillRect l="-11029" t="-20000" b="-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E7A9A935-5208-BC48-A01E-2518B7E80415}"/>
              </a:ext>
            </a:extLst>
          </p:cNvPr>
          <p:cNvSpPr/>
          <p:nvPr/>
        </p:nvSpPr>
        <p:spPr>
          <a:xfrm>
            <a:off x="1236074" y="332717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DDC8EF-BC99-0B42-B525-5E77184D1D5C}"/>
                  </a:ext>
                </a:extLst>
              </p:cNvPr>
              <p:cNvSpPr txBox="1"/>
              <p:nvPr/>
            </p:nvSpPr>
            <p:spPr>
              <a:xfrm>
                <a:off x="2845203" y="3462154"/>
                <a:ext cx="486013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4DDC8EF-BC99-0B42-B525-5E77184D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203" y="3462154"/>
                <a:ext cx="486013" cy="399084"/>
              </a:xfrm>
              <a:prstGeom prst="rect">
                <a:avLst/>
              </a:prstGeom>
              <a:blipFill>
                <a:blip r:embed="rId4"/>
                <a:stretch>
                  <a:fillRect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6549A4C-073A-784B-8645-35773754552A}"/>
              </a:ext>
            </a:extLst>
          </p:cNvPr>
          <p:cNvSpPr/>
          <p:nvPr/>
        </p:nvSpPr>
        <p:spPr>
          <a:xfrm>
            <a:off x="1433128" y="4872469"/>
            <a:ext cx="1472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Constraint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08C30D-41CA-BC40-A648-AECAA9782CD6}"/>
                  </a:ext>
                </a:extLst>
              </p:cNvPr>
              <p:cNvSpPr txBox="1"/>
              <p:nvPr/>
            </p:nvSpPr>
            <p:spPr>
              <a:xfrm>
                <a:off x="4794499" y="510651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08C30D-41CA-BC40-A648-AECAA9782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499" y="5106518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59583726-150E-2040-B4CE-97121C4EE80E}"/>
              </a:ext>
            </a:extLst>
          </p:cNvPr>
          <p:cNvSpPr/>
          <p:nvPr/>
        </p:nvSpPr>
        <p:spPr>
          <a:xfrm>
            <a:off x="6857822" y="219824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DE52449-B077-0F43-BA4D-83548B9B06A3}"/>
              </a:ext>
            </a:extLst>
          </p:cNvPr>
          <p:cNvSpPr/>
          <p:nvPr/>
        </p:nvSpPr>
        <p:spPr>
          <a:xfrm>
            <a:off x="4630272" y="5153646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3AE746-24E9-0644-B055-4D243312893A}"/>
                  </a:ext>
                </a:extLst>
              </p:cNvPr>
              <p:cNvSpPr txBox="1"/>
              <p:nvPr/>
            </p:nvSpPr>
            <p:spPr>
              <a:xfrm>
                <a:off x="6949466" y="2266156"/>
                <a:ext cx="486013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3AE746-24E9-0644-B055-4D2433128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466" y="2266156"/>
                <a:ext cx="486013" cy="399084"/>
              </a:xfrm>
              <a:prstGeom prst="rect">
                <a:avLst/>
              </a:prstGeom>
              <a:blipFill>
                <a:blip r:embed="rId6"/>
                <a:stretch>
                  <a:fillRect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1FA47DD-653B-E047-A79D-E97FB8237C62}"/>
                  </a:ext>
                </a:extLst>
              </p:cNvPr>
              <p:cNvSpPr txBox="1"/>
              <p:nvPr/>
            </p:nvSpPr>
            <p:spPr>
              <a:xfrm>
                <a:off x="5477613" y="4363391"/>
                <a:ext cx="486013" cy="370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400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1FA47DD-653B-E047-A79D-E97FB8237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613" y="4363391"/>
                <a:ext cx="486013" cy="370614"/>
              </a:xfrm>
              <a:prstGeom prst="rect">
                <a:avLst/>
              </a:prstGeom>
              <a:blipFill>
                <a:blip r:embed="rId7"/>
                <a:stretch>
                  <a:fillRect l="-15385" r="-41026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3361A78-6302-4842-AB4F-ABBE9B32C5DD}"/>
              </a:ext>
            </a:extLst>
          </p:cNvPr>
          <p:cNvCxnSpPr>
            <a:cxnSpLocks/>
            <a:stCxn id="29" idx="6"/>
            <a:endCxn id="27" idx="2"/>
          </p:cNvCxnSpPr>
          <p:nvPr/>
        </p:nvCxnSpPr>
        <p:spPr>
          <a:xfrm>
            <a:off x="1419362" y="3418823"/>
            <a:ext cx="1532268" cy="4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C69047E-CDD5-F74A-8561-C254402B7AA4}"/>
                  </a:ext>
                </a:extLst>
              </p:cNvPr>
              <p:cNvSpPr txBox="1"/>
              <p:nvPr/>
            </p:nvSpPr>
            <p:spPr>
              <a:xfrm>
                <a:off x="6491259" y="3036194"/>
                <a:ext cx="486013" cy="4124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400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C69047E-CDD5-F74A-8561-C254402B7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259" y="3036194"/>
                <a:ext cx="486013" cy="412421"/>
              </a:xfrm>
              <a:prstGeom prst="rect">
                <a:avLst/>
              </a:prstGeom>
              <a:blipFill>
                <a:blip r:embed="rId8"/>
                <a:stretch>
                  <a:fillRect l="-17949" r="-41026" b="-212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3451A2BD-20FD-E941-AE5E-7C6ABDBE57F4}"/>
              </a:ext>
            </a:extLst>
          </p:cNvPr>
          <p:cNvSpPr/>
          <p:nvPr/>
        </p:nvSpPr>
        <p:spPr>
          <a:xfrm rot="18518239">
            <a:off x="4568084" y="4664843"/>
            <a:ext cx="520518" cy="2388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1BB5A086-B536-2E4B-A227-49B475E24784}"/>
              </a:ext>
            </a:extLst>
          </p:cNvPr>
          <p:cNvSpPr/>
          <p:nvPr/>
        </p:nvSpPr>
        <p:spPr>
          <a:xfrm rot="18518239" flipH="1">
            <a:off x="6229411" y="2437867"/>
            <a:ext cx="552918" cy="2355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4FF62D0-40F2-EA47-A360-D31BF9FC324C}"/>
              </a:ext>
            </a:extLst>
          </p:cNvPr>
          <p:cNvCxnSpPr>
            <a:cxnSpLocks/>
          </p:cNvCxnSpPr>
          <p:nvPr/>
        </p:nvCxnSpPr>
        <p:spPr>
          <a:xfrm flipV="1">
            <a:off x="5403589" y="3003824"/>
            <a:ext cx="1016133" cy="134112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D62BFBFD-259B-BE46-AB5C-D44BAB6C3441}"/>
              </a:ext>
            </a:extLst>
          </p:cNvPr>
          <p:cNvSpPr/>
          <p:nvPr/>
        </p:nvSpPr>
        <p:spPr>
          <a:xfrm>
            <a:off x="6298041" y="2957575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C5AC641-EA75-1140-82BA-EF629EBE6AB8}"/>
              </a:ext>
            </a:extLst>
          </p:cNvPr>
          <p:cNvSpPr/>
          <p:nvPr/>
        </p:nvSpPr>
        <p:spPr>
          <a:xfrm>
            <a:off x="5280512" y="429880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4E589B1-87CD-D045-B4D7-7D202A2C89AA}"/>
              </a:ext>
            </a:extLst>
          </p:cNvPr>
          <p:cNvCxnSpPr>
            <a:cxnSpLocks/>
          </p:cNvCxnSpPr>
          <p:nvPr/>
        </p:nvCxnSpPr>
        <p:spPr>
          <a:xfrm>
            <a:off x="8905332" y="3398061"/>
            <a:ext cx="1368399" cy="1237499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57827D7-A841-9C4D-BFD4-7B2805B2504C}"/>
                  </a:ext>
                </a:extLst>
              </p:cNvPr>
              <p:cNvSpPr txBox="1"/>
              <p:nvPr/>
            </p:nvSpPr>
            <p:spPr>
              <a:xfrm>
                <a:off x="9168133" y="325185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57827D7-A841-9C4D-BFD4-7B2805B25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133" y="3251857"/>
                <a:ext cx="486013" cy="369332"/>
              </a:xfrm>
              <a:prstGeom prst="rect">
                <a:avLst/>
              </a:prstGeom>
              <a:blipFill>
                <a:blip r:embed="rId9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>
            <a:extLst>
              <a:ext uri="{FF2B5EF4-FFF2-40B4-BE49-F238E27FC236}">
                <a16:creationId xmlns:a16="http://schemas.microsoft.com/office/drawing/2014/main" id="{94FDC0FC-A1F6-EC48-B01C-B0EABF1FC712}"/>
              </a:ext>
            </a:extLst>
          </p:cNvPr>
          <p:cNvSpPr/>
          <p:nvPr/>
        </p:nvSpPr>
        <p:spPr>
          <a:xfrm>
            <a:off x="10245925" y="459274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6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284810D-6F2B-8041-B0BD-D16D261288AA}"/>
              </a:ext>
            </a:extLst>
          </p:cNvPr>
          <p:cNvSpPr/>
          <p:nvPr/>
        </p:nvSpPr>
        <p:spPr>
          <a:xfrm>
            <a:off x="9876407" y="426772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8DE2820-B826-1A41-A94A-F834EEF64CB8}"/>
                  </a:ext>
                </a:extLst>
              </p:cNvPr>
              <p:cNvSpPr txBox="1"/>
              <p:nvPr/>
            </p:nvSpPr>
            <p:spPr>
              <a:xfrm>
                <a:off x="9816688" y="3829244"/>
                <a:ext cx="486013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8DE2820-B826-1A41-A94A-F834EEF64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688" y="3829244"/>
                <a:ext cx="486013" cy="399084"/>
              </a:xfrm>
              <a:prstGeom prst="rect">
                <a:avLst/>
              </a:prstGeom>
              <a:blipFill>
                <a:blip r:embed="rId10"/>
                <a:stretch>
                  <a:fillRect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C2EF9D1-3A21-684C-B7AD-7E232A576EA0}"/>
                  </a:ext>
                </a:extLst>
              </p:cNvPr>
              <p:cNvSpPr txBox="1"/>
              <p:nvPr/>
            </p:nvSpPr>
            <p:spPr>
              <a:xfrm>
                <a:off x="8834518" y="2898698"/>
                <a:ext cx="486013" cy="370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400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C2EF9D1-3A21-684C-B7AD-7E232A57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518" y="2898698"/>
                <a:ext cx="486013" cy="370614"/>
              </a:xfrm>
              <a:prstGeom prst="rect">
                <a:avLst/>
              </a:prstGeom>
              <a:blipFill>
                <a:blip r:embed="rId11"/>
                <a:stretch>
                  <a:fillRect l="-15385" r="-41026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2D707F5-E57D-FC4D-AAA3-7D8644CE9451}"/>
                  </a:ext>
                </a:extLst>
              </p:cNvPr>
              <p:cNvSpPr txBox="1"/>
              <p:nvPr/>
            </p:nvSpPr>
            <p:spPr>
              <a:xfrm>
                <a:off x="10245925" y="4122606"/>
                <a:ext cx="486013" cy="4124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</m:oMath>
                  </m:oMathPara>
                </a14:m>
                <a:endParaRPr lang="en-CN" sz="2400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2D707F5-E57D-FC4D-AAA3-7D8644CE9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925" y="4122606"/>
                <a:ext cx="486013" cy="412421"/>
              </a:xfrm>
              <a:prstGeom prst="rect">
                <a:avLst/>
              </a:prstGeom>
              <a:blipFill>
                <a:blip r:embed="rId12"/>
                <a:stretch>
                  <a:fillRect l="-15385" r="-43590" b="-205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ight Arrow 74">
            <a:extLst>
              <a:ext uri="{FF2B5EF4-FFF2-40B4-BE49-F238E27FC236}">
                <a16:creationId xmlns:a16="http://schemas.microsoft.com/office/drawing/2014/main" id="{722BE57E-1F7D-6744-939C-77A0991E8F48}"/>
              </a:ext>
            </a:extLst>
          </p:cNvPr>
          <p:cNvSpPr/>
          <p:nvPr/>
        </p:nvSpPr>
        <p:spPr>
          <a:xfrm rot="2577772">
            <a:off x="9719598" y="4622655"/>
            <a:ext cx="520518" cy="2388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96984878-ADA2-CC4E-8395-3F1E79E542BA}"/>
              </a:ext>
            </a:extLst>
          </p:cNvPr>
          <p:cNvSpPr/>
          <p:nvPr/>
        </p:nvSpPr>
        <p:spPr>
          <a:xfrm rot="2639429" flipH="1">
            <a:off x="8655750" y="3673872"/>
            <a:ext cx="552918" cy="2355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D234C89-2A5C-5E4A-B3F6-671D819292B5}"/>
              </a:ext>
            </a:extLst>
          </p:cNvPr>
          <p:cNvSpPr/>
          <p:nvPr/>
        </p:nvSpPr>
        <p:spPr>
          <a:xfrm>
            <a:off x="8841494" y="332343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6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2A59803-343B-1843-8A4B-2BE33A4EAED4}"/>
              </a:ext>
            </a:extLst>
          </p:cNvPr>
          <p:cNvSpPr/>
          <p:nvPr/>
        </p:nvSpPr>
        <p:spPr>
          <a:xfrm>
            <a:off x="9185839" y="3646905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AE55BB2-2601-534E-8CEB-8EC24D45E12B}"/>
              </a:ext>
            </a:extLst>
          </p:cNvPr>
          <p:cNvSpPr/>
          <p:nvPr/>
        </p:nvSpPr>
        <p:spPr>
          <a:xfrm>
            <a:off x="5104987" y="5613513"/>
            <a:ext cx="199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Stretched case</a:t>
            </a:r>
            <a:endParaRPr lang="en-CN" sz="2400" dirty="0">
              <a:latin typeface="+mj-lt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5EA7C69-F0D5-E94C-9D26-1978E3951656}"/>
              </a:ext>
            </a:extLst>
          </p:cNvPr>
          <p:cNvCxnSpPr>
            <a:cxnSpLocks/>
          </p:cNvCxnSpPr>
          <p:nvPr/>
        </p:nvCxnSpPr>
        <p:spPr>
          <a:xfrm>
            <a:off x="9332125" y="3803351"/>
            <a:ext cx="560964" cy="4912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91CAA93-D9DB-D24F-B5B4-B582EDB90EB1}"/>
              </a:ext>
            </a:extLst>
          </p:cNvPr>
          <p:cNvSpPr/>
          <p:nvPr/>
        </p:nvSpPr>
        <p:spPr>
          <a:xfrm>
            <a:off x="8429270" y="5631648"/>
            <a:ext cx="23666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Compressed Case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358D235-4258-A34E-BD7A-1FC0DA2D80C4}"/>
                  </a:ext>
                </a:extLst>
              </p:cNvPr>
              <p:cNvSpPr txBox="1"/>
              <p:nvPr/>
            </p:nvSpPr>
            <p:spPr>
              <a:xfrm>
                <a:off x="465903" y="4399335"/>
                <a:ext cx="3439186" cy="425501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358D235-4258-A34E-BD7A-1FC0DA2D8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03" y="4399335"/>
                <a:ext cx="3439186" cy="425501"/>
              </a:xfrm>
              <a:prstGeom prst="rect">
                <a:avLst/>
              </a:prstGeom>
              <a:blipFill>
                <a:blip r:embed="rId13"/>
                <a:stretch>
                  <a:fillRect l="-3663" t="-11429" r="-2198" b="-2857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28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1" grpId="0" animBg="1"/>
      <p:bldP spid="46" grpId="0"/>
      <p:bldP spid="48" grpId="0" animBg="1"/>
      <p:bldP spid="49" grpId="0" animBg="1"/>
      <p:bldP spid="50" grpId="0"/>
      <p:bldP spid="61" grpId="0"/>
      <p:bldP spid="65" grpId="0"/>
      <p:bldP spid="15" grpId="0" animBg="1"/>
      <p:bldP spid="66" grpId="0" animBg="1"/>
      <p:bldP spid="59" grpId="0" animBg="1"/>
      <p:bldP spid="62" grpId="0" animBg="1"/>
      <p:bldP spid="69" grpId="0"/>
      <p:bldP spid="70" grpId="0" animBg="1"/>
      <p:bldP spid="71" grpId="0" animBg="1"/>
      <p:bldP spid="72" grpId="0"/>
      <p:bldP spid="73" grpId="0"/>
      <p:bldP spid="74" grpId="0"/>
      <p:bldP spid="75" grpId="0" animBg="1"/>
      <p:bldP spid="76" grpId="0" animBg="1"/>
      <p:bldP spid="78" grpId="0" animBg="1"/>
      <p:bldP spid="79" grpId="0" animBg="1"/>
      <p:bldP spid="80" grpId="0"/>
      <p:bldP spid="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A24EE45-3916-5743-83BF-DEDF72E6A521}"/>
              </a:ext>
            </a:extLst>
          </p:cNvPr>
          <p:cNvCxnSpPr>
            <a:cxnSpLocks/>
            <a:stCxn id="77" idx="0"/>
          </p:cNvCxnSpPr>
          <p:nvPr/>
        </p:nvCxnSpPr>
        <p:spPr>
          <a:xfrm>
            <a:off x="6814118" y="4119595"/>
            <a:ext cx="71324" cy="720799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 Single Spring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22568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If a spring is infinitely stiff, we can treat the length as a constraint and define a projection function. </a:t>
            </a:r>
            <a:endParaRPr lang="en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C2EF9D1-3A21-684C-B7AD-7E232A576EA0}"/>
                  </a:ext>
                </a:extLst>
              </p:cNvPr>
              <p:cNvSpPr txBox="1"/>
              <p:nvPr/>
            </p:nvSpPr>
            <p:spPr>
              <a:xfrm>
                <a:off x="3331216" y="2128297"/>
                <a:ext cx="8320226" cy="5561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argmin</m:t>
                      </m:r>
                      <m:box>
                        <m:box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N" sz="24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C2EF9D1-3A21-684C-B7AD-7E232A576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16" y="2128297"/>
                <a:ext cx="8320226" cy="556114"/>
              </a:xfrm>
              <a:prstGeom prst="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CA6B7AE-A5C1-AC44-92E2-ABC1CB6A5E34}"/>
                  </a:ext>
                </a:extLst>
              </p:cNvPr>
              <p:cNvSpPr txBox="1"/>
              <p:nvPr/>
            </p:nvSpPr>
            <p:spPr>
              <a:xfrm>
                <a:off x="1130126" y="348294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CA6B7AE-A5C1-AC44-92E2-ABC1CB6A5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26" y="3482949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A127B6D2-7F56-B749-A0CC-5ED99A042949}"/>
              </a:ext>
            </a:extLst>
          </p:cNvPr>
          <p:cNvSpPr/>
          <p:nvPr/>
        </p:nvSpPr>
        <p:spPr>
          <a:xfrm>
            <a:off x="2951630" y="333177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8EC176D-76CA-994A-989F-00A5FF5E3410}"/>
                  </a:ext>
                </a:extLst>
              </p:cNvPr>
              <p:cNvSpPr txBox="1"/>
              <p:nvPr/>
            </p:nvSpPr>
            <p:spPr>
              <a:xfrm>
                <a:off x="1433128" y="2967048"/>
                <a:ext cx="17129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dirty="0">
                    <a:latin typeface="+mj-lt"/>
                  </a:rPr>
                  <a:t>rest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CN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8EC176D-76CA-994A-989F-00A5FF5E3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128" y="2967048"/>
                <a:ext cx="1712909" cy="369332"/>
              </a:xfrm>
              <a:prstGeom prst="rect">
                <a:avLst/>
              </a:prstGeom>
              <a:blipFill>
                <a:blip r:embed="rId4"/>
                <a:stretch>
                  <a:fillRect l="-11029" t="-20000" b="-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E84841A3-E77A-3547-8D40-6AD0EA24B622}"/>
              </a:ext>
            </a:extLst>
          </p:cNvPr>
          <p:cNvSpPr/>
          <p:nvPr/>
        </p:nvSpPr>
        <p:spPr>
          <a:xfrm>
            <a:off x="1236074" y="332717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BAFCFD-1E40-3944-8D49-28E13598DFD0}"/>
                  </a:ext>
                </a:extLst>
              </p:cNvPr>
              <p:cNvSpPr txBox="1"/>
              <p:nvPr/>
            </p:nvSpPr>
            <p:spPr>
              <a:xfrm>
                <a:off x="2845203" y="3462154"/>
                <a:ext cx="486013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BAFCFD-1E40-3944-8D49-28E13598D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203" y="3462154"/>
                <a:ext cx="486013" cy="399084"/>
              </a:xfrm>
              <a:prstGeom prst="rect">
                <a:avLst/>
              </a:prstGeom>
              <a:blipFill>
                <a:blip r:embed="rId5"/>
                <a:stretch>
                  <a:fillRect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B90BEEEC-50DE-0C47-A8A7-3EF9C428864A}"/>
              </a:ext>
            </a:extLst>
          </p:cNvPr>
          <p:cNvSpPr/>
          <p:nvPr/>
        </p:nvSpPr>
        <p:spPr>
          <a:xfrm>
            <a:off x="1433128" y="4872469"/>
            <a:ext cx="1472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Constraint</a:t>
            </a:r>
            <a:endParaRPr lang="en-CN" sz="2400" dirty="0">
              <a:latin typeface="+mj-lt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397E7ED-85BF-5A45-B7B9-A944888E4397}"/>
              </a:ext>
            </a:extLst>
          </p:cNvPr>
          <p:cNvCxnSpPr>
            <a:cxnSpLocks/>
            <a:stCxn id="51" idx="6"/>
            <a:endCxn id="45" idx="2"/>
          </p:cNvCxnSpPr>
          <p:nvPr/>
        </p:nvCxnSpPr>
        <p:spPr>
          <a:xfrm>
            <a:off x="1419362" y="3418823"/>
            <a:ext cx="1532268" cy="4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DB88512-CE11-7147-9917-5FE8123AA8F9}"/>
                  </a:ext>
                </a:extLst>
              </p:cNvPr>
              <p:cNvSpPr txBox="1"/>
              <p:nvPr/>
            </p:nvSpPr>
            <p:spPr>
              <a:xfrm>
                <a:off x="465903" y="4399335"/>
                <a:ext cx="3439186" cy="425501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DB88512-CE11-7147-9917-5FE8123AA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03" y="4399335"/>
                <a:ext cx="3439186" cy="425501"/>
              </a:xfrm>
              <a:prstGeom prst="rect">
                <a:avLst/>
              </a:prstGeom>
              <a:blipFill>
                <a:blip r:embed="rId6"/>
                <a:stretch>
                  <a:fillRect l="-3663" t="-11429" r="-2198" b="-2857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F3BE47-4332-F046-AD62-CF74001B77C1}"/>
                  </a:ext>
                </a:extLst>
              </p:cNvPr>
              <p:cNvSpPr txBox="1"/>
              <p:nvPr/>
            </p:nvSpPr>
            <p:spPr>
              <a:xfrm>
                <a:off x="6062686" y="2827212"/>
                <a:ext cx="2743200" cy="36933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s</a:t>
                </a:r>
                <a:r>
                  <a:rPr lang="en-US" sz="2400" b="0" dirty="0">
                    <a:latin typeface="+mj-lt"/>
                    <a:ea typeface="Cambria Math" panose="02040503050406030204" pitchFamily="18" charset="0"/>
                  </a:rPr>
                  <a:t>uch that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CN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F3BE47-4332-F046-AD62-CF74001B7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686" y="2827212"/>
                <a:ext cx="2743200" cy="369332"/>
              </a:xfrm>
              <a:prstGeom prst="rect">
                <a:avLst/>
              </a:prstGeom>
              <a:blipFill>
                <a:blip r:embed="rId7"/>
                <a:stretch>
                  <a:fillRect l="-6912" t="-20000" b="-5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Freeform 59">
            <a:extLst>
              <a:ext uri="{FF2B5EF4-FFF2-40B4-BE49-F238E27FC236}">
                <a16:creationId xmlns:a16="http://schemas.microsoft.com/office/drawing/2014/main" id="{11ABCA44-6AF4-A449-89BC-6B84E61740E5}"/>
              </a:ext>
            </a:extLst>
          </p:cNvPr>
          <p:cNvSpPr/>
          <p:nvPr/>
        </p:nvSpPr>
        <p:spPr>
          <a:xfrm>
            <a:off x="4765040" y="5078218"/>
            <a:ext cx="5577162" cy="2210823"/>
          </a:xfrm>
          <a:custGeom>
            <a:avLst/>
            <a:gdLst>
              <a:gd name="connsiteX0" fmla="*/ 11575 w 7176304"/>
              <a:gd name="connsiteY0" fmla="*/ 694481 h 3206187"/>
              <a:gd name="connsiteX1" fmla="*/ 7164730 w 7176304"/>
              <a:gd name="connsiteY1" fmla="*/ 0 h 3206187"/>
              <a:gd name="connsiteX2" fmla="*/ 7176304 w 7176304"/>
              <a:gd name="connsiteY2" fmla="*/ 3206187 h 3206187"/>
              <a:gd name="connsiteX3" fmla="*/ 0 w 7176304"/>
              <a:gd name="connsiteY3" fmla="*/ 3148314 h 3206187"/>
              <a:gd name="connsiteX4" fmla="*/ 11575 w 7176304"/>
              <a:gd name="connsiteY4" fmla="*/ 694481 h 320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6304" h="3206187">
                <a:moveTo>
                  <a:pt x="11575" y="694481"/>
                </a:moveTo>
                <a:lnTo>
                  <a:pt x="7164730" y="0"/>
                </a:lnTo>
                <a:lnTo>
                  <a:pt x="7176304" y="3206187"/>
                </a:lnTo>
                <a:lnTo>
                  <a:pt x="0" y="3148314"/>
                </a:lnTo>
                <a:cubicBezTo>
                  <a:pt x="3858" y="2330370"/>
                  <a:pt x="7717" y="1512425"/>
                  <a:pt x="11575" y="69448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ECF89161-C536-2742-8EC9-5141E374BB1E}"/>
              </a:ext>
            </a:extLst>
          </p:cNvPr>
          <p:cNvSpPr/>
          <p:nvPr/>
        </p:nvSpPr>
        <p:spPr>
          <a:xfrm>
            <a:off x="4765040" y="4880516"/>
            <a:ext cx="5577162" cy="713152"/>
          </a:xfrm>
          <a:custGeom>
            <a:avLst/>
            <a:gdLst>
              <a:gd name="connsiteX0" fmla="*/ 0 w 7222603"/>
              <a:gd name="connsiteY0" fmla="*/ 997488 h 997488"/>
              <a:gd name="connsiteX1" fmla="*/ 3055717 w 7222603"/>
              <a:gd name="connsiteY1" fmla="*/ 36789 h 997488"/>
              <a:gd name="connsiteX2" fmla="*/ 7222603 w 7222603"/>
              <a:gd name="connsiteY2" fmla="*/ 291432 h 99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22603" h="997488">
                <a:moveTo>
                  <a:pt x="0" y="997488"/>
                </a:moveTo>
                <a:cubicBezTo>
                  <a:pt x="925975" y="575976"/>
                  <a:pt x="1851950" y="154465"/>
                  <a:pt x="3055717" y="36789"/>
                </a:cubicBezTo>
                <a:cubicBezTo>
                  <a:pt x="4259484" y="-80887"/>
                  <a:pt x="5741043" y="105272"/>
                  <a:pt x="7222603" y="291432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0D92607-54FE-C148-B703-E84FC52C0B91}"/>
                  </a:ext>
                </a:extLst>
              </p:cNvPr>
              <p:cNvSpPr/>
              <p:nvPr/>
            </p:nvSpPr>
            <p:spPr>
              <a:xfrm>
                <a:off x="7796249" y="5844835"/>
                <a:ext cx="2545953" cy="375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0D92607-54FE-C148-B703-E84FC52C0B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49" y="5844835"/>
                <a:ext cx="2545953" cy="37587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582087-FDA4-BB45-8EC5-B53117DBC27F}"/>
                  </a:ext>
                </a:extLst>
              </p:cNvPr>
              <p:cNvSpPr/>
              <p:nvPr/>
            </p:nvSpPr>
            <p:spPr>
              <a:xfrm>
                <a:off x="8952140" y="4596818"/>
                <a:ext cx="14409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Boundary </a:t>
                </a:r>
                <a14:m>
                  <m:oMath xmlns:m="http://schemas.openxmlformats.org/officeDocument/2006/math">
                    <m:r>
                      <a:rPr lang="el-GR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l-GR" b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𝛀</m:t>
                    </m:r>
                  </m:oMath>
                </a14:m>
                <a:endParaRPr lang="en-CN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582087-FDA4-BB45-8EC5-B53117DBC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140" y="4596818"/>
                <a:ext cx="1440972" cy="369332"/>
              </a:xfrm>
              <a:prstGeom prst="rect">
                <a:avLst/>
              </a:prstGeom>
              <a:blipFill>
                <a:blip r:embed="rId9"/>
                <a:stretch>
                  <a:fillRect l="-4386" t="-3226"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75D689CC-FA35-0343-8E7C-00090ABD8A36}"/>
              </a:ext>
            </a:extLst>
          </p:cNvPr>
          <p:cNvSpPr/>
          <p:nvPr/>
        </p:nvSpPr>
        <p:spPr>
          <a:xfrm>
            <a:off x="6722474" y="4119595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96A6220-ED69-1D48-96D7-391AD07C4D78}"/>
                  </a:ext>
                </a:extLst>
              </p:cNvPr>
              <p:cNvSpPr txBox="1"/>
              <p:nvPr/>
            </p:nvSpPr>
            <p:spPr>
              <a:xfrm>
                <a:off x="6905762" y="3988278"/>
                <a:ext cx="1621544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={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96A6220-ED69-1D48-96D7-391AD07C4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762" y="3988278"/>
                <a:ext cx="1621544" cy="399084"/>
              </a:xfrm>
              <a:prstGeom prst="rect">
                <a:avLst/>
              </a:prstGeom>
              <a:blipFill>
                <a:blip r:embed="rId10"/>
                <a:stretch>
                  <a:fillRect r="-3101" b="-272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454A0812-0807-1848-834C-F3F5FC296A61}"/>
              </a:ext>
            </a:extLst>
          </p:cNvPr>
          <p:cNvSpPr/>
          <p:nvPr/>
        </p:nvSpPr>
        <p:spPr>
          <a:xfrm>
            <a:off x="6814118" y="4840394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B0699BC-13E1-3747-8F40-BF4EEB54F90E}"/>
              </a:ext>
            </a:extLst>
          </p:cNvPr>
          <p:cNvSpPr/>
          <p:nvPr/>
        </p:nvSpPr>
        <p:spPr>
          <a:xfrm>
            <a:off x="6367078" y="502368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7BCA0E2-E647-E94C-9C38-B01A7DE23A53}"/>
              </a:ext>
            </a:extLst>
          </p:cNvPr>
          <p:cNvSpPr/>
          <p:nvPr/>
        </p:nvSpPr>
        <p:spPr>
          <a:xfrm>
            <a:off x="6750324" y="536673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14FB639-448A-AA49-AAB2-A77C176CA3C3}"/>
              </a:ext>
            </a:extLst>
          </p:cNvPr>
          <p:cNvSpPr/>
          <p:nvPr/>
        </p:nvSpPr>
        <p:spPr>
          <a:xfrm>
            <a:off x="7319795" y="514544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099180A-EF04-2148-8AA6-A3A759F405D1}"/>
              </a:ext>
            </a:extLst>
          </p:cNvPr>
          <p:cNvSpPr/>
          <p:nvPr/>
        </p:nvSpPr>
        <p:spPr>
          <a:xfrm>
            <a:off x="7612961" y="4899538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463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57" grpId="0"/>
      <p:bldP spid="8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4E9FF1C6-0692-3847-88D0-29351647FCD8}"/>
              </a:ext>
            </a:extLst>
          </p:cNvPr>
          <p:cNvSpPr txBox="1">
            <a:spLocks/>
          </p:cNvSpPr>
          <p:nvPr/>
        </p:nvSpPr>
        <p:spPr>
          <a:xfrm>
            <a:off x="4497105" y="3861238"/>
            <a:ext cx="5968179" cy="1766305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 Single Spring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22568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If a spring is infinitely stiff, we can treat the length as a constraint and define a projection function. 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CA6B7AE-A5C1-AC44-92E2-ABC1CB6A5E34}"/>
                  </a:ext>
                </a:extLst>
              </p:cNvPr>
              <p:cNvSpPr txBox="1"/>
              <p:nvPr/>
            </p:nvSpPr>
            <p:spPr>
              <a:xfrm>
                <a:off x="1130126" y="3482949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CA6B7AE-A5C1-AC44-92E2-ABC1CB6A5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26" y="3482949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A127B6D2-7F56-B749-A0CC-5ED99A042949}"/>
              </a:ext>
            </a:extLst>
          </p:cNvPr>
          <p:cNvSpPr/>
          <p:nvPr/>
        </p:nvSpPr>
        <p:spPr>
          <a:xfrm>
            <a:off x="2951630" y="333177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8EC176D-76CA-994A-989F-00A5FF5E3410}"/>
                  </a:ext>
                </a:extLst>
              </p:cNvPr>
              <p:cNvSpPr txBox="1"/>
              <p:nvPr/>
            </p:nvSpPr>
            <p:spPr>
              <a:xfrm>
                <a:off x="1433128" y="2967048"/>
                <a:ext cx="171290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400" dirty="0">
                    <a:latin typeface="+mj-lt"/>
                  </a:rPr>
                  <a:t>rest 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CN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8EC176D-76CA-994A-989F-00A5FF5E3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128" y="2967048"/>
                <a:ext cx="1712909" cy="369332"/>
              </a:xfrm>
              <a:prstGeom prst="rect">
                <a:avLst/>
              </a:prstGeom>
              <a:blipFill>
                <a:blip r:embed="rId3"/>
                <a:stretch>
                  <a:fillRect l="-11029" t="-20000" b="-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E84841A3-E77A-3547-8D40-6AD0EA24B622}"/>
              </a:ext>
            </a:extLst>
          </p:cNvPr>
          <p:cNvSpPr/>
          <p:nvPr/>
        </p:nvSpPr>
        <p:spPr>
          <a:xfrm>
            <a:off x="1236074" y="332717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BAFCFD-1E40-3944-8D49-28E13598DFD0}"/>
                  </a:ext>
                </a:extLst>
              </p:cNvPr>
              <p:cNvSpPr txBox="1"/>
              <p:nvPr/>
            </p:nvSpPr>
            <p:spPr>
              <a:xfrm>
                <a:off x="2845203" y="3462154"/>
                <a:ext cx="486013" cy="399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ABAFCFD-1E40-3944-8D49-28E13598D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203" y="3462154"/>
                <a:ext cx="486013" cy="399084"/>
              </a:xfrm>
              <a:prstGeom prst="rect">
                <a:avLst/>
              </a:prstGeom>
              <a:blipFill>
                <a:blip r:embed="rId4"/>
                <a:stretch>
                  <a:fillRect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B90BEEEC-50DE-0C47-A8A7-3EF9C428864A}"/>
              </a:ext>
            </a:extLst>
          </p:cNvPr>
          <p:cNvSpPr/>
          <p:nvPr/>
        </p:nvSpPr>
        <p:spPr>
          <a:xfrm>
            <a:off x="1433128" y="4872469"/>
            <a:ext cx="1472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Constraint</a:t>
            </a:r>
            <a:endParaRPr lang="en-CN" sz="2400" dirty="0">
              <a:latin typeface="+mj-lt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397E7ED-85BF-5A45-B7B9-A944888E4397}"/>
              </a:ext>
            </a:extLst>
          </p:cNvPr>
          <p:cNvCxnSpPr>
            <a:cxnSpLocks/>
            <a:stCxn id="51" idx="6"/>
            <a:endCxn id="45" idx="2"/>
          </p:cNvCxnSpPr>
          <p:nvPr/>
        </p:nvCxnSpPr>
        <p:spPr>
          <a:xfrm>
            <a:off x="1419362" y="3418823"/>
            <a:ext cx="1532268" cy="4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DB88512-CE11-7147-9917-5FE8123AA8F9}"/>
                  </a:ext>
                </a:extLst>
              </p:cNvPr>
              <p:cNvSpPr txBox="1"/>
              <p:nvPr/>
            </p:nvSpPr>
            <p:spPr>
              <a:xfrm>
                <a:off x="465903" y="4399335"/>
                <a:ext cx="3439186" cy="425501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DB88512-CE11-7147-9917-5FE8123AA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03" y="4399335"/>
                <a:ext cx="3439186" cy="425501"/>
              </a:xfrm>
              <a:prstGeom prst="rect">
                <a:avLst/>
              </a:prstGeom>
              <a:blipFill>
                <a:blip r:embed="rId5"/>
                <a:stretch>
                  <a:fillRect l="-3663" t="-11429" r="-2198" b="-2857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Arrow 26">
            <a:extLst>
              <a:ext uri="{FF2B5EF4-FFF2-40B4-BE49-F238E27FC236}">
                <a16:creationId xmlns:a16="http://schemas.microsoft.com/office/drawing/2014/main" id="{AC3E7F69-D29B-8347-B4A9-EEF17EED26A5}"/>
              </a:ext>
            </a:extLst>
          </p:cNvPr>
          <p:cNvSpPr/>
          <p:nvPr/>
        </p:nvSpPr>
        <p:spPr>
          <a:xfrm rot="5400000">
            <a:off x="7266089" y="2410201"/>
            <a:ext cx="468727" cy="225314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804951-5CCF-7E4E-9B1A-CA859E16F363}"/>
                  </a:ext>
                </a:extLst>
              </p:cNvPr>
              <p:cNvSpPr/>
              <p:nvPr/>
            </p:nvSpPr>
            <p:spPr>
              <a:xfrm>
                <a:off x="4461344" y="4367691"/>
                <a:ext cx="6049376" cy="664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dirty="0"/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804951-5CCF-7E4E-9B1A-CA859E16F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344" y="4367691"/>
                <a:ext cx="6049376" cy="664093"/>
              </a:xfrm>
              <a:prstGeom prst="rect">
                <a:avLst/>
              </a:prstGeom>
              <a:blipFill>
                <a:blip r:embed="rId6"/>
                <a:stretch>
                  <a:fillRect t="-24528" b="-169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77D81C9-5A50-2F43-8B61-180BE8F419EA}"/>
                  </a:ext>
                </a:extLst>
              </p:cNvPr>
              <p:cNvSpPr/>
              <p:nvPr/>
            </p:nvSpPr>
            <p:spPr>
              <a:xfrm>
                <a:off x="4578385" y="4953290"/>
                <a:ext cx="5815295" cy="664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b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dirty="0"/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77D81C9-5A50-2F43-8B61-180BE8F41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385" y="4953290"/>
                <a:ext cx="5815295" cy="664093"/>
              </a:xfrm>
              <a:prstGeom prst="rect">
                <a:avLst/>
              </a:prstGeom>
              <a:blipFill>
                <a:blip r:embed="rId7"/>
                <a:stretch>
                  <a:fillRect t="-26415" b="-150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48F459-E9FA-7640-BB14-FA614F6C53F7}"/>
                  </a:ext>
                </a:extLst>
              </p:cNvPr>
              <p:cNvSpPr/>
              <p:nvPr/>
            </p:nvSpPr>
            <p:spPr>
              <a:xfrm>
                <a:off x="4136145" y="5781248"/>
                <a:ext cx="6749605" cy="421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48F459-E9FA-7640-BB14-FA614F6C5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145" y="5781248"/>
                <a:ext cx="6749605" cy="421397"/>
              </a:xfrm>
              <a:prstGeom prst="rect">
                <a:avLst/>
              </a:prstGeom>
              <a:blipFill>
                <a:blip r:embed="rId8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BB5512-A6E3-084C-8052-6B8B3892DA94}"/>
                  </a:ext>
                </a:extLst>
              </p:cNvPr>
              <p:cNvSpPr txBox="1"/>
              <p:nvPr/>
            </p:nvSpPr>
            <p:spPr>
              <a:xfrm>
                <a:off x="5921634" y="3931948"/>
                <a:ext cx="3119120" cy="36933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new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Projection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BB5512-A6E3-084C-8052-6B8B3892D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34" y="3931948"/>
                <a:ext cx="3119120" cy="369332"/>
              </a:xfrm>
              <a:prstGeom prst="rect">
                <a:avLst/>
              </a:prstGeom>
              <a:blipFill>
                <a:blip r:embed="rId9"/>
                <a:stretch>
                  <a:fillRect r="-1626" b="-3333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FD3CDA-F1F8-CD4A-847A-1DA04C2DA253}"/>
                  </a:ext>
                </a:extLst>
              </p:cNvPr>
              <p:cNvSpPr txBox="1"/>
              <p:nvPr/>
            </p:nvSpPr>
            <p:spPr>
              <a:xfrm>
                <a:off x="3331216" y="2128297"/>
                <a:ext cx="8320226" cy="5561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new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argmin</m:t>
                      </m:r>
                      <m:box>
                        <m:box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new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CN" sz="24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1FD3CDA-F1F8-CD4A-847A-1DA04C2DA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16" y="2128297"/>
                <a:ext cx="8320226" cy="556114"/>
              </a:xfrm>
              <a:prstGeom prst="rect">
                <a:avLst/>
              </a:prstGeom>
              <a:blipFill>
                <a:blip r:embed="rId10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BE41297-7654-F94C-858E-3F25540AA440}"/>
                  </a:ext>
                </a:extLst>
              </p:cNvPr>
              <p:cNvSpPr txBox="1"/>
              <p:nvPr/>
            </p:nvSpPr>
            <p:spPr>
              <a:xfrm>
                <a:off x="6062686" y="2827212"/>
                <a:ext cx="2743200" cy="36933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s</a:t>
                </a:r>
                <a:r>
                  <a:rPr lang="en-US" sz="2400" b="0" dirty="0">
                    <a:latin typeface="+mj-lt"/>
                    <a:ea typeface="Cambria Math" panose="02040503050406030204" pitchFamily="18" charset="0"/>
                  </a:rPr>
                  <a:t>uch that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CN" sz="24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BE41297-7654-F94C-858E-3F25540AA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686" y="2827212"/>
                <a:ext cx="2743200" cy="369332"/>
              </a:xfrm>
              <a:prstGeom prst="rect">
                <a:avLst/>
              </a:prstGeom>
              <a:blipFill>
                <a:blip r:embed="rId11"/>
                <a:stretch>
                  <a:fillRect l="-6912" t="-20000" b="-5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0220FA2-EBAC-844C-956A-BB9168BCD6B7}"/>
                  </a:ext>
                </a:extLst>
              </p:cNvPr>
              <p:cNvSpPr/>
              <p:nvPr/>
            </p:nvSpPr>
            <p:spPr>
              <a:xfrm>
                <a:off x="4214681" y="6213142"/>
                <a:ext cx="6711709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+mj-lt"/>
                    <a:ea typeface="Cambria Math" panose="02040503050406030204" pitchFamily="18" charset="0"/>
                  </a:rPr>
                  <a:t>By default,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N" dirty="0">
                    <a:solidFill>
                      <a:schemeClr val="accent2"/>
                    </a:solidFill>
                    <a:latin typeface="+mj-lt"/>
                  </a:rPr>
                  <a:t>, but we can also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CN" dirty="0">
                    <a:solidFill>
                      <a:schemeClr val="accent2"/>
                    </a:solidFill>
                    <a:latin typeface="+mj-lt"/>
                  </a:rPr>
                  <a:t> for stationary nodes.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0220FA2-EBAC-844C-956A-BB9168BCD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681" y="6213142"/>
                <a:ext cx="6711709" cy="395558"/>
              </a:xfrm>
              <a:prstGeom prst="rect">
                <a:avLst/>
              </a:prstGeom>
              <a:blipFill>
                <a:blip r:embed="rId12"/>
                <a:stretch>
                  <a:fillRect l="-755" t="-6250" b="-187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17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/>
      <p:bldP spid="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Multiple Springs – A Gauss-Seidel Approach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109" name="Title 1">
            <a:extLst>
              <a:ext uri="{FF2B5EF4-FFF2-40B4-BE49-F238E27FC236}">
                <a16:creationId xmlns:a16="http://schemas.microsoft.com/office/drawing/2014/main" id="{898A40D3-DFB2-9249-A3B6-7E064E74E00A}"/>
              </a:ext>
            </a:extLst>
          </p:cNvPr>
          <p:cNvSpPr txBox="1">
            <a:spLocks/>
          </p:cNvSpPr>
          <p:nvPr/>
        </p:nvSpPr>
        <p:spPr>
          <a:xfrm>
            <a:off x="811658" y="1032648"/>
            <a:ext cx="10839785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What about multiple springs?  The Gauss-Seidel approach projects each spring sequentially in a certain order.  Imagine two springs with unit rest lengths</a:t>
            </a:r>
            <a:r>
              <a:rPr lang="en-CN" sz="24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A56F784-AE98-FB49-99E5-EE5723E0A0E6}"/>
                  </a:ext>
                </a:extLst>
              </p:cNvPr>
              <p:cNvSpPr txBox="1"/>
              <p:nvPr/>
            </p:nvSpPr>
            <p:spPr>
              <a:xfrm>
                <a:off x="1281291" y="214866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A56F784-AE98-FB49-99E5-EE5723E0A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291" y="2148665"/>
                <a:ext cx="486013" cy="369332"/>
              </a:xfrm>
              <a:prstGeom prst="rect">
                <a:avLst/>
              </a:prstGeom>
              <a:blipFill>
                <a:blip r:embed="rId2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C83BEE1-FC59-9C43-A15C-AD0D5043AFBA}"/>
                  </a:ext>
                </a:extLst>
              </p:cNvPr>
              <p:cNvSpPr txBox="1"/>
              <p:nvPr/>
            </p:nvSpPr>
            <p:spPr>
              <a:xfrm>
                <a:off x="1278783" y="3928141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C83BEE1-FC59-9C43-A15C-AD0D5043A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783" y="3928141"/>
                <a:ext cx="48601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BD86461-4D9E-5E4E-B72B-F59C5143E90C}"/>
              </a:ext>
            </a:extLst>
          </p:cNvPr>
          <p:cNvCxnSpPr>
            <a:cxnSpLocks/>
          </p:cNvCxnSpPr>
          <p:nvPr/>
        </p:nvCxnSpPr>
        <p:spPr>
          <a:xfrm flipV="1">
            <a:off x="1212938" y="2361981"/>
            <a:ext cx="0" cy="360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4D2BEAFA-0047-7D4D-8D88-CC0E246F7D98}"/>
              </a:ext>
            </a:extLst>
          </p:cNvPr>
          <p:cNvSpPr/>
          <p:nvPr/>
        </p:nvSpPr>
        <p:spPr>
          <a:xfrm>
            <a:off x="1122436" y="403628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986C94F-3AB9-FA46-A8A8-33A7B5889FAD}"/>
                  </a:ext>
                </a:extLst>
              </p:cNvPr>
              <p:cNvSpPr txBox="1"/>
              <p:nvPr/>
            </p:nvSpPr>
            <p:spPr>
              <a:xfrm>
                <a:off x="1283882" y="576547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986C94F-3AB9-FA46-A8A8-33A7B5889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882" y="5765473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Oval 114">
            <a:extLst>
              <a:ext uri="{FF2B5EF4-FFF2-40B4-BE49-F238E27FC236}">
                <a16:creationId xmlns:a16="http://schemas.microsoft.com/office/drawing/2014/main" id="{343A852E-FB4D-9342-B1C1-31A797BAEF1D}"/>
              </a:ext>
            </a:extLst>
          </p:cNvPr>
          <p:cNvSpPr/>
          <p:nvPr/>
        </p:nvSpPr>
        <p:spPr>
          <a:xfrm>
            <a:off x="1121294" y="227033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FB7F035-FD15-D044-966D-D4176191A813}"/>
              </a:ext>
            </a:extLst>
          </p:cNvPr>
          <p:cNvSpPr/>
          <p:nvPr/>
        </p:nvSpPr>
        <p:spPr>
          <a:xfrm>
            <a:off x="1130126" y="587033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9" name="Left Brace 138">
            <a:extLst>
              <a:ext uri="{FF2B5EF4-FFF2-40B4-BE49-F238E27FC236}">
                <a16:creationId xmlns:a16="http://schemas.microsoft.com/office/drawing/2014/main" id="{AC5DFAD5-6752-0042-9591-324ED9F983E6}"/>
              </a:ext>
            </a:extLst>
          </p:cNvPr>
          <p:cNvSpPr/>
          <p:nvPr/>
        </p:nvSpPr>
        <p:spPr>
          <a:xfrm>
            <a:off x="892446" y="4269175"/>
            <a:ext cx="250998" cy="1538712"/>
          </a:xfrm>
          <a:prstGeom prst="lef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3" name="Left Brace 142">
            <a:extLst>
              <a:ext uri="{FF2B5EF4-FFF2-40B4-BE49-F238E27FC236}">
                <a16:creationId xmlns:a16="http://schemas.microsoft.com/office/drawing/2014/main" id="{F550F127-8438-CC40-B645-D01CE600E962}"/>
              </a:ext>
            </a:extLst>
          </p:cNvPr>
          <p:cNvSpPr/>
          <p:nvPr/>
        </p:nvSpPr>
        <p:spPr>
          <a:xfrm>
            <a:off x="892446" y="2470925"/>
            <a:ext cx="250998" cy="1538712"/>
          </a:xfrm>
          <a:prstGeom prst="lef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4F2FB7E-E1E4-704A-B41E-DDD8811E2B85}"/>
              </a:ext>
            </a:extLst>
          </p:cNvPr>
          <p:cNvSpPr txBox="1"/>
          <p:nvPr/>
        </p:nvSpPr>
        <p:spPr>
          <a:xfrm>
            <a:off x="681103" y="3041908"/>
            <a:ext cx="48601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N" sz="24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87BB0E7-0E55-3C4D-B5C2-6BF8C13D1039}"/>
              </a:ext>
            </a:extLst>
          </p:cNvPr>
          <p:cNvSpPr txBox="1"/>
          <p:nvPr/>
        </p:nvSpPr>
        <p:spPr>
          <a:xfrm>
            <a:off x="692178" y="4844622"/>
            <a:ext cx="48601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N" sz="24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300AF7B-DA20-324B-AE25-F19315B91724}"/>
                  </a:ext>
                </a:extLst>
              </p:cNvPr>
              <p:cNvSpPr txBox="1"/>
              <p:nvPr/>
            </p:nvSpPr>
            <p:spPr>
              <a:xfrm>
                <a:off x="3263591" y="261331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300AF7B-DA20-324B-AE25-F19315B9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591" y="2613313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2EB3F714-16F1-1249-A619-CCDE3F3EB1DE}"/>
                  </a:ext>
                </a:extLst>
              </p:cNvPr>
              <p:cNvSpPr txBox="1"/>
              <p:nvPr/>
            </p:nvSpPr>
            <p:spPr>
              <a:xfrm>
                <a:off x="3269180" y="3429552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2EB3F714-16F1-1249-A619-CCDE3F3EB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180" y="3429552"/>
                <a:ext cx="486013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B7014C5-7F76-DD40-AD89-1B81568C5327}"/>
              </a:ext>
            </a:extLst>
          </p:cNvPr>
          <p:cNvCxnSpPr>
            <a:cxnSpLocks/>
          </p:cNvCxnSpPr>
          <p:nvPr/>
        </p:nvCxnSpPr>
        <p:spPr>
          <a:xfrm flipV="1">
            <a:off x="3214525" y="2811981"/>
            <a:ext cx="0" cy="3150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E34E6EEC-A70A-3F42-83E6-7468B409DE93}"/>
              </a:ext>
            </a:extLst>
          </p:cNvPr>
          <p:cNvSpPr/>
          <p:nvPr/>
        </p:nvSpPr>
        <p:spPr>
          <a:xfrm>
            <a:off x="3135957" y="3527092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936E0000-46BE-1B44-93D6-AE46310B5CB2}"/>
                  </a:ext>
                </a:extLst>
              </p:cNvPr>
              <p:cNvSpPr txBox="1"/>
              <p:nvPr/>
            </p:nvSpPr>
            <p:spPr>
              <a:xfrm>
                <a:off x="3276637" y="576547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936E0000-46BE-1B44-93D6-AE46310B5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37" y="5765473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Oval 171">
            <a:extLst>
              <a:ext uri="{FF2B5EF4-FFF2-40B4-BE49-F238E27FC236}">
                <a16:creationId xmlns:a16="http://schemas.microsoft.com/office/drawing/2014/main" id="{FF504EB1-C9C4-4F40-9B97-C86C2CD21CA4}"/>
              </a:ext>
            </a:extLst>
          </p:cNvPr>
          <p:cNvSpPr/>
          <p:nvPr/>
        </p:nvSpPr>
        <p:spPr>
          <a:xfrm>
            <a:off x="3122881" y="2737161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19C62940-7AB0-3D46-A72C-5EF816A2F03F}"/>
              </a:ext>
            </a:extLst>
          </p:cNvPr>
          <p:cNvSpPr/>
          <p:nvPr/>
        </p:nvSpPr>
        <p:spPr>
          <a:xfrm>
            <a:off x="3122881" y="5870337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4" name="Left Brace 173">
            <a:extLst>
              <a:ext uri="{FF2B5EF4-FFF2-40B4-BE49-F238E27FC236}">
                <a16:creationId xmlns:a16="http://schemas.microsoft.com/office/drawing/2014/main" id="{FD71A6AD-2D76-D34F-BB5A-3A8D5AD0D1FC}"/>
              </a:ext>
            </a:extLst>
          </p:cNvPr>
          <p:cNvSpPr/>
          <p:nvPr/>
        </p:nvSpPr>
        <p:spPr>
          <a:xfrm>
            <a:off x="2885201" y="3739404"/>
            <a:ext cx="250998" cy="2088803"/>
          </a:xfrm>
          <a:prstGeom prst="lef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5" name="Left Brace 174">
            <a:extLst>
              <a:ext uri="{FF2B5EF4-FFF2-40B4-BE49-F238E27FC236}">
                <a16:creationId xmlns:a16="http://schemas.microsoft.com/office/drawing/2014/main" id="{00CFDC32-D874-A144-8239-8997CFF0FE6A}"/>
              </a:ext>
            </a:extLst>
          </p:cNvPr>
          <p:cNvSpPr/>
          <p:nvPr/>
        </p:nvSpPr>
        <p:spPr>
          <a:xfrm>
            <a:off x="2859767" y="2936531"/>
            <a:ext cx="250998" cy="580085"/>
          </a:xfrm>
          <a:prstGeom prst="lef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4760FBD-6814-E74E-81D1-BBB01452701D}"/>
              </a:ext>
            </a:extLst>
          </p:cNvPr>
          <p:cNvSpPr txBox="1"/>
          <p:nvPr/>
        </p:nvSpPr>
        <p:spPr>
          <a:xfrm>
            <a:off x="2673858" y="3041908"/>
            <a:ext cx="48601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N" sz="2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8374639-6C9C-A549-99AA-C063499890D4}"/>
              </a:ext>
            </a:extLst>
          </p:cNvPr>
          <p:cNvSpPr txBox="1"/>
          <p:nvPr/>
        </p:nvSpPr>
        <p:spPr>
          <a:xfrm>
            <a:off x="2460928" y="4599139"/>
            <a:ext cx="48601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2.5</a:t>
            </a:r>
            <a:endParaRPr lang="en-C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8" name="Right Arrow 177">
            <a:extLst>
              <a:ext uri="{FF2B5EF4-FFF2-40B4-BE49-F238E27FC236}">
                <a16:creationId xmlns:a16="http://schemas.microsoft.com/office/drawing/2014/main" id="{71BC7E9E-0BD5-AB45-A793-3C81724A1568}"/>
              </a:ext>
            </a:extLst>
          </p:cNvPr>
          <p:cNvSpPr/>
          <p:nvPr/>
        </p:nvSpPr>
        <p:spPr>
          <a:xfrm>
            <a:off x="1757239" y="2505377"/>
            <a:ext cx="630000" cy="14864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9" name="Right Arrow 178">
            <a:extLst>
              <a:ext uri="{FF2B5EF4-FFF2-40B4-BE49-F238E27FC236}">
                <a16:creationId xmlns:a16="http://schemas.microsoft.com/office/drawing/2014/main" id="{41349C43-2139-C549-9976-3E8CD4AD5BC4}"/>
              </a:ext>
            </a:extLst>
          </p:cNvPr>
          <p:cNvSpPr/>
          <p:nvPr/>
        </p:nvSpPr>
        <p:spPr>
          <a:xfrm rot="5400000">
            <a:off x="1299008" y="2592208"/>
            <a:ext cx="277245" cy="25098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80" name="Right Arrow 179">
            <a:extLst>
              <a:ext uri="{FF2B5EF4-FFF2-40B4-BE49-F238E27FC236}">
                <a16:creationId xmlns:a16="http://schemas.microsoft.com/office/drawing/2014/main" id="{282B4EEB-796D-6C47-9DE6-D941BABDF39A}"/>
              </a:ext>
            </a:extLst>
          </p:cNvPr>
          <p:cNvSpPr/>
          <p:nvPr/>
        </p:nvSpPr>
        <p:spPr>
          <a:xfrm rot="5400000" flipH="1">
            <a:off x="1288934" y="3717977"/>
            <a:ext cx="277247" cy="23579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81" name="Right Arrow 180">
            <a:extLst>
              <a:ext uri="{FF2B5EF4-FFF2-40B4-BE49-F238E27FC236}">
                <a16:creationId xmlns:a16="http://schemas.microsoft.com/office/drawing/2014/main" id="{F0A66A1C-638C-6941-9C26-BF879FD2D617}"/>
              </a:ext>
            </a:extLst>
          </p:cNvPr>
          <p:cNvSpPr/>
          <p:nvPr/>
        </p:nvSpPr>
        <p:spPr>
          <a:xfrm rot="5400000">
            <a:off x="3306114" y="3884146"/>
            <a:ext cx="277245" cy="25098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82" name="Right Arrow 181">
            <a:extLst>
              <a:ext uri="{FF2B5EF4-FFF2-40B4-BE49-F238E27FC236}">
                <a16:creationId xmlns:a16="http://schemas.microsoft.com/office/drawing/2014/main" id="{70F70D41-8C32-814D-A385-EF6DA75870B6}"/>
              </a:ext>
            </a:extLst>
          </p:cNvPr>
          <p:cNvSpPr/>
          <p:nvPr/>
        </p:nvSpPr>
        <p:spPr>
          <a:xfrm rot="5400000" flipH="1">
            <a:off x="3303953" y="5551368"/>
            <a:ext cx="277247" cy="23579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E3FFC878-BB81-6D4A-8032-CF7ABC7ACE73}"/>
                  </a:ext>
                </a:extLst>
              </p:cNvPr>
              <p:cNvSpPr txBox="1"/>
              <p:nvPr/>
            </p:nvSpPr>
            <p:spPr>
              <a:xfrm>
                <a:off x="5383469" y="261331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E3FFC878-BB81-6D4A-8032-CF7ABC7AC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469" y="2613313"/>
                <a:ext cx="48601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CBD6FC5F-68CF-E14D-95D1-DFD897F786A4}"/>
                  </a:ext>
                </a:extLst>
              </p:cNvPr>
              <p:cNvSpPr txBox="1"/>
              <p:nvPr/>
            </p:nvSpPr>
            <p:spPr>
              <a:xfrm>
                <a:off x="5389969" y="4247716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CBD6FC5F-68CF-E14D-95D1-DFD897F78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969" y="4247716"/>
                <a:ext cx="486013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E69397B-02C9-3641-A97F-ED5511E26ECA}"/>
              </a:ext>
            </a:extLst>
          </p:cNvPr>
          <p:cNvCxnSpPr>
            <a:cxnSpLocks/>
            <a:stCxn id="190" idx="0"/>
          </p:cNvCxnSpPr>
          <p:nvPr/>
        </p:nvCxnSpPr>
        <p:spPr>
          <a:xfrm flipH="1" flipV="1">
            <a:off x="5334403" y="2811981"/>
            <a:ext cx="13076" cy="2281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45108A86-033B-4943-B9F5-5E1AF19CF47A}"/>
              </a:ext>
            </a:extLst>
          </p:cNvPr>
          <p:cNvSpPr/>
          <p:nvPr/>
        </p:nvSpPr>
        <p:spPr>
          <a:xfrm>
            <a:off x="5243162" y="4326821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1E628FD-42B9-AB48-88E5-CFC06DD82336}"/>
                  </a:ext>
                </a:extLst>
              </p:cNvPr>
              <p:cNvSpPr txBox="1"/>
              <p:nvPr/>
            </p:nvSpPr>
            <p:spPr>
              <a:xfrm>
                <a:off x="5398563" y="501691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1E628FD-42B9-AB48-88E5-CFC06DD82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563" y="5016918"/>
                <a:ext cx="48601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Oval 188">
            <a:extLst>
              <a:ext uri="{FF2B5EF4-FFF2-40B4-BE49-F238E27FC236}">
                <a16:creationId xmlns:a16="http://schemas.microsoft.com/office/drawing/2014/main" id="{8F0D9D3D-B4C5-6A48-8633-58F0890E61A1}"/>
              </a:ext>
            </a:extLst>
          </p:cNvPr>
          <p:cNvSpPr/>
          <p:nvPr/>
        </p:nvSpPr>
        <p:spPr>
          <a:xfrm>
            <a:off x="5242759" y="2737161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CE06320F-F71C-9945-9EB5-84C2A3969595}"/>
              </a:ext>
            </a:extLst>
          </p:cNvPr>
          <p:cNvSpPr/>
          <p:nvPr/>
        </p:nvSpPr>
        <p:spPr>
          <a:xfrm>
            <a:off x="5255835" y="509331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91" name="Left Brace 190">
            <a:extLst>
              <a:ext uri="{FF2B5EF4-FFF2-40B4-BE49-F238E27FC236}">
                <a16:creationId xmlns:a16="http://schemas.microsoft.com/office/drawing/2014/main" id="{2873D542-4755-9940-898A-F45359C198EB}"/>
              </a:ext>
            </a:extLst>
          </p:cNvPr>
          <p:cNvSpPr/>
          <p:nvPr/>
        </p:nvSpPr>
        <p:spPr>
          <a:xfrm>
            <a:off x="4975417" y="4510109"/>
            <a:ext cx="280659" cy="580085"/>
          </a:xfrm>
          <a:prstGeom prst="lef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2" name="Left Brace 191">
            <a:extLst>
              <a:ext uri="{FF2B5EF4-FFF2-40B4-BE49-F238E27FC236}">
                <a16:creationId xmlns:a16="http://schemas.microsoft.com/office/drawing/2014/main" id="{943EE569-40CC-2644-87A9-89CF20451E46}"/>
              </a:ext>
            </a:extLst>
          </p:cNvPr>
          <p:cNvSpPr/>
          <p:nvPr/>
        </p:nvSpPr>
        <p:spPr>
          <a:xfrm>
            <a:off x="4979645" y="2936531"/>
            <a:ext cx="250998" cy="1390290"/>
          </a:xfrm>
          <a:prstGeom prst="lef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F240BBB-DE0F-F647-ADB7-BCE8318C287D}"/>
              </a:ext>
            </a:extLst>
          </p:cNvPr>
          <p:cNvSpPr txBox="1"/>
          <p:nvPr/>
        </p:nvSpPr>
        <p:spPr>
          <a:xfrm>
            <a:off x="4386216" y="3429552"/>
            <a:ext cx="7069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N" sz="24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75</a:t>
            </a:r>
            <a:endParaRPr lang="en-C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8B8F10AE-FBC7-254B-96B0-DB328816737A}"/>
              </a:ext>
            </a:extLst>
          </p:cNvPr>
          <p:cNvSpPr txBox="1"/>
          <p:nvPr/>
        </p:nvSpPr>
        <p:spPr>
          <a:xfrm>
            <a:off x="4769822" y="4599139"/>
            <a:ext cx="48601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C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5" name="Right Arrow 194">
            <a:extLst>
              <a:ext uri="{FF2B5EF4-FFF2-40B4-BE49-F238E27FC236}">
                <a16:creationId xmlns:a16="http://schemas.microsoft.com/office/drawing/2014/main" id="{5FF7FDBB-E3AB-084F-ABB6-3653E9E8D848}"/>
              </a:ext>
            </a:extLst>
          </p:cNvPr>
          <p:cNvSpPr/>
          <p:nvPr/>
        </p:nvSpPr>
        <p:spPr>
          <a:xfrm rot="5400000">
            <a:off x="5405078" y="3027549"/>
            <a:ext cx="277245" cy="25098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96" name="Right Arrow 195">
            <a:extLst>
              <a:ext uri="{FF2B5EF4-FFF2-40B4-BE49-F238E27FC236}">
                <a16:creationId xmlns:a16="http://schemas.microsoft.com/office/drawing/2014/main" id="{F4ED7619-6933-6B40-88C1-49D551241B0F}"/>
              </a:ext>
            </a:extLst>
          </p:cNvPr>
          <p:cNvSpPr/>
          <p:nvPr/>
        </p:nvSpPr>
        <p:spPr>
          <a:xfrm rot="5400000" flipH="1">
            <a:off x="5405078" y="4021224"/>
            <a:ext cx="277247" cy="23579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98" name="Right Arrow 197">
            <a:extLst>
              <a:ext uri="{FF2B5EF4-FFF2-40B4-BE49-F238E27FC236}">
                <a16:creationId xmlns:a16="http://schemas.microsoft.com/office/drawing/2014/main" id="{6D020A7F-63BA-6E4B-93F2-DE9C19791511}"/>
              </a:ext>
            </a:extLst>
          </p:cNvPr>
          <p:cNvSpPr/>
          <p:nvPr/>
        </p:nvSpPr>
        <p:spPr>
          <a:xfrm>
            <a:off x="3810364" y="4078955"/>
            <a:ext cx="630000" cy="14864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99" name="Right Arrow 198">
            <a:extLst>
              <a:ext uri="{FF2B5EF4-FFF2-40B4-BE49-F238E27FC236}">
                <a16:creationId xmlns:a16="http://schemas.microsoft.com/office/drawing/2014/main" id="{48DF2EC5-EE15-3B45-BD07-8CC835C7E45E}"/>
              </a:ext>
            </a:extLst>
          </p:cNvPr>
          <p:cNvSpPr/>
          <p:nvPr/>
        </p:nvSpPr>
        <p:spPr>
          <a:xfrm>
            <a:off x="5913559" y="2842225"/>
            <a:ext cx="630000" cy="14864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31184D6-8DED-7C43-86FC-7921F665BE6D}"/>
                  </a:ext>
                </a:extLst>
              </p:cNvPr>
              <p:cNvSpPr txBox="1"/>
              <p:nvPr/>
            </p:nvSpPr>
            <p:spPr>
              <a:xfrm>
                <a:off x="7613305" y="2954087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31184D6-8DED-7C43-86FC-7921F665B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305" y="2954087"/>
                <a:ext cx="486013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FAAADCC1-55C9-8E42-B8E7-DFED42ABC105}"/>
                  </a:ext>
                </a:extLst>
              </p:cNvPr>
              <p:cNvSpPr txBox="1"/>
              <p:nvPr/>
            </p:nvSpPr>
            <p:spPr>
              <a:xfrm>
                <a:off x="7632478" y="3789950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FAAADCC1-55C9-8E42-B8E7-DFED42ABC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478" y="3789950"/>
                <a:ext cx="486013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215609D3-B95D-9042-B6D6-FABB57E73638}"/>
              </a:ext>
            </a:extLst>
          </p:cNvPr>
          <p:cNvCxnSpPr>
            <a:cxnSpLocks/>
            <a:stCxn id="206" idx="0"/>
            <a:endCxn id="205" idx="0"/>
          </p:cNvCxnSpPr>
          <p:nvPr/>
        </p:nvCxnSpPr>
        <p:spPr>
          <a:xfrm flipH="1" flipV="1">
            <a:off x="7564239" y="3077935"/>
            <a:ext cx="13076" cy="20153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B648498E-15E4-744C-A587-98C97B20AA80}"/>
              </a:ext>
            </a:extLst>
          </p:cNvPr>
          <p:cNvSpPr/>
          <p:nvPr/>
        </p:nvSpPr>
        <p:spPr>
          <a:xfrm>
            <a:off x="7485671" y="3869055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3FB0911D-F0F4-BE47-B690-E3183ACD7323}"/>
                  </a:ext>
                </a:extLst>
              </p:cNvPr>
              <p:cNvSpPr txBox="1"/>
              <p:nvPr/>
            </p:nvSpPr>
            <p:spPr>
              <a:xfrm>
                <a:off x="7628399" y="501691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3FB0911D-F0F4-BE47-B690-E3183ACD7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399" y="5016918"/>
                <a:ext cx="486013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Oval 204">
            <a:extLst>
              <a:ext uri="{FF2B5EF4-FFF2-40B4-BE49-F238E27FC236}">
                <a16:creationId xmlns:a16="http://schemas.microsoft.com/office/drawing/2014/main" id="{80605D51-9ADF-AC4B-B12B-7535F41FD773}"/>
              </a:ext>
            </a:extLst>
          </p:cNvPr>
          <p:cNvSpPr/>
          <p:nvPr/>
        </p:nvSpPr>
        <p:spPr>
          <a:xfrm>
            <a:off x="7472595" y="3077935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22C08586-8B8B-AB4C-AE24-07A89FAF197D}"/>
              </a:ext>
            </a:extLst>
          </p:cNvPr>
          <p:cNvSpPr/>
          <p:nvPr/>
        </p:nvSpPr>
        <p:spPr>
          <a:xfrm>
            <a:off x="7485671" y="5093319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07" name="Left Brace 206">
            <a:extLst>
              <a:ext uri="{FF2B5EF4-FFF2-40B4-BE49-F238E27FC236}">
                <a16:creationId xmlns:a16="http://schemas.microsoft.com/office/drawing/2014/main" id="{E60D4A09-886B-104F-BBF4-354901475854}"/>
              </a:ext>
            </a:extLst>
          </p:cNvPr>
          <p:cNvSpPr/>
          <p:nvPr/>
        </p:nvSpPr>
        <p:spPr>
          <a:xfrm>
            <a:off x="7205254" y="4052343"/>
            <a:ext cx="280418" cy="1037851"/>
          </a:xfrm>
          <a:prstGeom prst="lef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4B0E706-E2D3-1C4A-9A55-F429F632D9B3}"/>
              </a:ext>
            </a:extLst>
          </p:cNvPr>
          <p:cNvSpPr txBox="1"/>
          <p:nvPr/>
        </p:nvSpPr>
        <p:spPr>
          <a:xfrm>
            <a:off x="6429734" y="4386602"/>
            <a:ext cx="96507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1.375</a:t>
            </a:r>
            <a:endParaRPr lang="en-C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1" name="Right Arrow 210">
            <a:extLst>
              <a:ext uri="{FF2B5EF4-FFF2-40B4-BE49-F238E27FC236}">
                <a16:creationId xmlns:a16="http://schemas.microsoft.com/office/drawing/2014/main" id="{8EE11139-141F-A545-B230-E44B04B19F31}"/>
              </a:ext>
            </a:extLst>
          </p:cNvPr>
          <p:cNvSpPr/>
          <p:nvPr/>
        </p:nvSpPr>
        <p:spPr>
          <a:xfrm rot="5400000">
            <a:off x="7642750" y="4185364"/>
            <a:ext cx="277245" cy="25098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12" name="Right Arrow 211">
            <a:extLst>
              <a:ext uri="{FF2B5EF4-FFF2-40B4-BE49-F238E27FC236}">
                <a16:creationId xmlns:a16="http://schemas.microsoft.com/office/drawing/2014/main" id="{AE9F28C1-6F7D-0944-B1BF-D9942BAE4509}"/>
              </a:ext>
            </a:extLst>
          </p:cNvPr>
          <p:cNvSpPr/>
          <p:nvPr/>
        </p:nvSpPr>
        <p:spPr>
          <a:xfrm rot="5400000" flipH="1">
            <a:off x="7650345" y="4809881"/>
            <a:ext cx="277247" cy="23579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13" name="Left Brace 212">
            <a:extLst>
              <a:ext uri="{FF2B5EF4-FFF2-40B4-BE49-F238E27FC236}">
                <a16:creationId xmlns:a16="http://schemas.microsoft.com/office/drawing/2014/main" id="{9D78685A-3418-FE40-BCB1-2011ABBC669D}"/>
              </a:ext>
            </a:extLst>
          </p:cNvPr>
          <p:cNvSpPr/>
          <p:nvPr/>
        </p:nvSpPr>
        <p:spPr>
          <a:xfrm>
            <a:off x="7200554" y="3302304"/>
            <a:ext cx="250998" cy="580085"/>
          </a:xfrm>
          <a:prstGeom prst="lef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BD5595C-BAC5-C744-996A-275F0F28C5AB}"/>
              </a:ext>
            </a:extLst>
          </p:cNvPr>
          <p:cNvSpPr txBox="1"/>
          <p:nvPr/>
        </p:nvSpPr>
        <p:spPr>
          <a:xfrm>
            <a:off x="7014645" y="3407681"/>
            <a:ext cx="48601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N" sz="2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15" name="Right Arrow 214">
            <a:extLst>
              <a:ext uri="{FF2B5EF4-FFF2-40B4-BE49-F238E27FC236}">
                <a16:creationId xmlns:a16="http://schemas.microsoft.com/office/drawing/2014/main" id="{F280C042-4CB1-A44A-8A53-5DAF61501C51}"/>
              </a:ext>
            </a:extLst>
          </p:cNvPr>
          <p:cNvSpPr/>
          <p:nvPr/>
        </p:nvSpPr>
        <p:spPr>
          <a:xfrm>
            <a:off x="8281616" y="3899807"/>
            <a:ext cx="630000" cy="14864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06392FA1-4EC6-DC41-B362-FAEBBB0A8B79}"/>
                  </a:ext>
                </a:extLst>
              </p:cNvPr>
              <p:cNvSpPr txBox="1"/>
              <p:nvPr/>
            </p:nvSpPr>
            <p:spPr>
              <a:xfrm>
                <a:off x="9880674" y="3008665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06392FA1-4EC6-DC41-B362-FAEBBB0A8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674" y="3008665"/>
                <a:ext cx="486013" cy="369332"/>
              </a:xfrm>
              <a:prstGeom prst="rect">
                <a:avLst/>
              </a:prstGeom>
              <a:blipFill>
                <a:blip r:embed="rId11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0B20CBD8-9C92-3A4F-B03A-81FD4BB5E738}"/>
                  </a:ext>
                </a:extLst>
              </p:cNvPr>
              <p:cNvSpPr txBox="1"/>
              <p:nvPr/>
            </p:nvSpPr>
            <p:spPr>
              <a:xfrm>
                <a:off x="9899847" y="3844528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0B20CBD8-9C92-3A4F-B03A-81FD4BB5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9847" y="3844528"/>
                <a:ext cx="486013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BD71B38C-2482-8443-A0E4-6890A2C249A7}"/>
              </a:ext>
            </a:extLst>
          </p:cNvPr>
          <p:cNvCxnSpPr>
            <a:cxnSpLocks/>
            <a:stCxn id="222" idx="0"/>
            <a:endCxn id="221" idx="0"/>
          </p:cNvCxnSpPr>
          <p:nvPr/>
        </p:nvCxnSpPr>
        <p:spPr>
          <a:xfrm flipH="1" flipV="1">
            <a:off x="9831608" y="3132513"/>
            <a:ext cx="13077" cy="17265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C7B7A1D3-5EE1-5A48-8859-8AB61D36ADA5}"/>
              </a:ext>
            </a:extLst>
          </p:cNvPr>
          <p:cNvSpPr/>
          <p:nvPr/>
        </p:nvSpPr>
        <p:spPr>
          <a:xfrm>
            <a:off x="9739964" y="4148260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0ECC47A5-95E8-4D4E-B7EE-3C1430CFDA49}"/>
                  </a:ext>
                </a:extLst>
              </p:cNvPr>
              <p:cNvSpPr txBox="1"/>
              <p:nvPr/>
            </p:nvSpPr>
            <p:spPr>
              <a:xfrm>
                <a:off x="9894252" y="4788353"/>
                <a:ext cx="4860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i="1" dirty="0"/>
              </a:p>
            </p:txBody>
          </p:sp>
        </mc:Choice>
        <mc:Fallback xmlns="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0ECC47A5-95E8-4D4E-B7EE-3C1430CFD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252" y="4788353"/>
                <a:ext cx="486013" cy="369332"/>
              </a:xfrm>
              <a:prstGeom prst="rect">
                <a:avLst/>
              </a:prstGeom>
              <a:blipFill>
                <a:blip r:embed="rId1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Oval 220">
            <a:extLst>
              <a:ext uri="{FF2B5EF4-FFF2-40B4-BE49-F238E27FC236}">
                <a16:creationId xmlns:a16="http://schemas.microsoft.com/office/drawing/2014/main" id="{DE9F97E8-D1A4-0D4E-B37D-62FD65171D44}"/>
              </a:ext>
            </a:extLst>
          </p:cNvPr>
          <p:cNvSpPr/>
          <p:nvPr/>
        </p:nvSpPr>
        <p:spPr>
          <a:xfrm>
            <a:off x="9739964" y="3132513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FFAFB73E-56D4-1345-B34A-B45B45E16C9B}"/>
              </a:ext>
            </a:extLst>
          </p:cNvPr>
          <p:cNvSpPr/>
          <p:nvPr/>
        </p:nvSpPr>
        <p:spPr>
          <a:xfrm>
            <a:off x="9753041" y="4859075"/>
            <a:ext cx="183288" cy="18328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23" name="Left Brace 222">
            <a:extLst>
              <a:ext uri="{FF2B5EF4-FFF2-40B4-BE49-F238E27FC236}">
                <a16:creationId xmlns:a16="http://schemas.microsoft.com/office/drawing/2014/main" id="{492E41F9-83FF-EB4C-982C-7CC15A8E8A6F}"/>
              </a:ext>
            </a:extLst>
          </p:cNvPr>
          <p:cNvSpPr/>
          <p:nvPr/>
        </p:nvSpPr>
        <p:spPr>
          <a:xfrm>
            <a:off x="9453793" y="4326822"/>
            <a:ext cx="299248" cy="532254"/>
          </a:xfrm>
          <a:prstGeom prst="lef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B84587C-AC4F-BC41-B95D-AD3BED234A94}"/>
              </a:ext>
            </a:extLst>
          </p:cNvPr>
          <p:cNvSpPr txBox="1"/>
          <p:nvPr/>
        </p:nvSpPr>
        <p:spPr>
          <a:xfrm>
            <a:off x="9257427" y="4450317"/>
            <a:ext cx="96507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C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5" name="Right Arrow 224">
            <a:extLst>
              <a:ext uri="{FF2B5EF4-FFF2-40B4-BE49-F238E27FC236}">
                <a16:creationId xmlns:a16="http://schemas.microsoft.com/office/drawing/2014/main" id="{479E066F-2985-8643-9201-62F501186B3B}"/>
              </a:ext>
            </a:extLst>
          </p:cNvPr>
          <p:cNvSpPr/>
          <p:nvPr/>
        </p:nvSpPr>
        <p:spPr>
          <a:xfrm rot="5400000">
            <a:off x="9923196" y="3396297"/>
            <a:ext cx="277245" cy="25098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26" name="Right Arrow 225">
            <a:extLst>
              <a:ext uri="{FF2B5EF4-FFF2-40B4-BE49-F238E27FC236}">
                <a16:creationId xmlns:a16="http://schemas.microsoft.com/office/drawing/2014/main" id="{0A6855E6-9CEA-3E49-8908-9EB1DDA392C9}"/>
              </a:ext>
            </a:extLst>
          </p:cNvPr>
          <p:cNvSpPr/>
          <p:nvPr/>
        </p:nvSpPr>
        <p:spPr>
          <a:xfrm rot="5400000" flipH="1">
            <a:off x="9927433" y="3685479"/>
            <a:ext cx="277247" cy="23579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27" name="Left Brace 226">
            <a:extLst>
              <a:ext uri="{FF2B5EF4-FFF2-40B4-BE49-F238E27FC236}">
                <a16:creationId xmlns:a16="http://schemas.microsoft.com/office/drawing/2014/main" id="{0539A266-E73F-BD4F-AF5F-D775F92EF905}"/>
              </a:ext>
            </a:extLst>
          </p:cNvPr>
          <p:cNvSpPr/>
          <p:nvPr/>
        </p:nvSpPr>
        <p:spPr>
          <a:xfrm>
            <a:off x="9467923" y="3356882"/>
            <a:ext cx="250998" cy="786653"/>
          </a:xfrm>
          <a:prstGeom prst="lef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52BD79B-4D36-8C4B-9CD5-FABDBA1E5BFF}"/>
              </a:ext>
            </a:extLst>
          </p:cNvPr>
          <p:cNvSpPr txBox="1"/>
          <p:nvPr/>
        </p:nvSpPr>
        <p:spPr>
          <a:xfrm>
            <a:off x="8573724" y="3542741"/>
            <a:ext cx="13505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N" sz="2400" dirty="0">
                <a:solidFill>
                  <a:schemeClr val="bg1">
                    <a:lumMod val="50000"/>
                  </a:schemeClr>
                </a:solidFill>
              </a:rPr>
              <a:t>1.1875</a:t>
            </a:r>
          </a:p>
        </p:txBody>
      </p:sp>
      <p:sp>
        <p:nvSpPr>
          <p:cNvPr id="229" name="Right Arrow 228">
            <a:extLst>
              <a:ext uri="{FF2B5EF4-FFF2-40B4-BE49-F238E27FC236}">
                <a16:creationId xmlns:a16="http://schemas.microsoft.com/office/drawing/2014/main" id="{74090081-7D01-F64D-86D3-AE921875B9ED}"/>
              </a:ext>
            </a:extLst>
          </p:cNvPr>
          <p:cNvSpPr/>
          <p:nvPr/>
        </p:nvSpPr>
        <p:spPr>
          <a:xfrm>
            <a:off x="10450669" y="3006986"/>
            <a:ext cx="628015" cy="14864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5053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154" grpId="0"/>
      <p:bldP spid="170" grpId="0" animBg="1"/>
      <p:bldP spid="171" grpId="0"/>
      <p:bldP spid="172" grpId="0" animBg="1"/>
      <p:bldP spid="173" grpId="0" animBg="1"/>
      <p:bldP spid="174" grpId="0" animBg="1"/>
      <p:bldP spid="175" grpId="0" animBg="1"/>
      <p:bldP spid="176" grpId="0"/>
      <p:bldP spid="177" grpId="0"/>
      <p:bldP spid="178" grpId="0" animBg="1"/>
      <p:bldP spid="181" grpId="0" animBg="1"/>
      <p:bldP spid="182" grpId="0" animBg="1"/>
      <p:bldP spid="184" grpId="0"/>
      <p:bldP spid="185" grpId="0"/>
      <p:bldP spid="187" grpId="0" animBg="1"/>
      <p:bldP spid="188" grpId="0"/>
      <p:bldP spid="189" grpId="0" animBg="1"/>
      <p:bldP spid="190" grpId="0" animBg="1"/>
      <p:bldP spid="191" grpId="0" animBg="1"/>
      <p:bldP spid="192" grpId="0" animBg="1"/>
      <p:bldP spid="193" grpId="0"/>
      <p:bldP spid="194" grpId="0"/>
      <p:bldP spid="195" grpId="0" animBg="1"/>
      <p:bldP spid="196" grpId="0" animBg="1"/>
      <p:bldP spid="198" grpId="0" animBg="1"/>
      <p:bldP spid="199" grpId="0" animBg="1"/>
      <p:bldP spid="200" grpId="0"/>
      <p:bldP spid="201" grpId="0"/>
      <p:bldP spid="203" grpId="0" animBg="1"/>
      <p:bldP spid="204" grpId="0"/>
      <p:bldP spid="205" grpId="0" animBg="1"/>
      <p:bldP spid="206" grpId="0" animBg="1"/>
      <p:bldP spid="207" grpId="0" animBg="1"/>
      <p:bldP spid="210" grpId="0"/>
      <p:bldP spid="211" grpId="0" animBg="1"/>
      <p:bldP spid="212" grpId="0" animBg="1"/>
      <p:bldP spid="213" grpId="0" animBg="1"/>
      <p:bldP spid="214" grpId="0"/>
      <p:bldP spid="215" grpId="0" animBg="1"/>
      <p:bldP spid="216" grpId="0"/>
      <p:bldP spid="217" grpId="0"/>
      <p:bldP spid="219" grpId="0" animBg="1"/>
      <p:bldP spid="220" grpId="0"/>
      <p:bldP spid="221" grpId="0" animBg="1"/>
      <p:bldP spid="222" grpId="0" animBg="1"/>
      <p:bldP spid="223" grpId="0" animBg="1"/>
      <p:bldP spid="224" grpId="0"/>
      <p:bldP spid="225" grpId="0" animBg="1"/>
      <p:bldP spid="226" grpId="0" animBg="1"/>
      <p:bldP spid="227" grpId="0" animBg="1"/>
      <p:bldP spid="228" grpId="0"/>
      <p:bldP spid="2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/>
              <a:t>Multiple Springs – A Gauss-Seidel Approach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0A8FEC64-B101-AD4E-BBE5-370ABC07C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49" y="3790574"/>
            <a:ext cx="10884101" cy="2536682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We cannot ensure the satisfaction of every constraint.  But the more iterations we use, the better those constraints are satisfied. </a:t>
            </a:r>
          </a:p>
          <a:p>
            <a:endParaRPr lang="en-US" sz="800" dirty="0">
              <a:latin typeface="+mj-lt"/>
            </a:endParaRPr>
          </a:p>
          <a:p>
            <a:r>
              <a:rPr lang="en-US" sz="2400" dirty="0">
                <a:latin typeface="+mj-lt"/>
              </a:rPr>
              <a:t>Although the name is related to Gauss-Seidel, it differs from Gauss-Seidel.  It is more relevant to stochastic gradient descent (in machine learning).</a:t>
            </a:r>
          </a:p>
          <a:p>
            <a:endParaRPr lang="en-US" sz="8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The order matters.  The order can cause bias and affect convergence behavior.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1D825DD5-A747-E24C-9E7F-30A9BF19F60F}"/>
              </a:ext>
            </a:extLst>
          </p:cNvPr>
          <p:cNvSpPr txBox="1">
            <a:spLocks/>
          </p:cNvSpPr>
          <p:nvPr/>
        </p:nvSpPr>
        <p:spPr>
          <a:xfrm>
            <a:off x="3281162" y="1304491"/>
            <a:ext cx="5329438" cy="2299754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07D38A3-F51D-7A48-B21E-DD7D75CD39A7}"/>
                  </a:ext>
                </a:extLst>
              </p:cNvPr>
              <p:cNvSpPr/>
              <p:nvPr/>
            </p:nvSpPr>
            <p:spPr>
              <a:xfrm>
                <a:off x="3413243" y="2466625"/>
                <a:ext cx="5602904" cy="568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box>
                        <m: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box>
                        <m: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/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07D38A3-F51D-7A48-B21E-DD7D75CD3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243" y="2466625"/>
                <a:ext cx="5602904" cy="568810"/>
              </a:xfrm>
              <a:prstGeom prst="rect">
                <a:avLst/>
              </a:prstGeom>
              <a:blipFill>
                <a:blip r:embed="rId2"/>
                <a:stretch>
                  <a:fillRect t="-23913" b="-108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2142868-87F9-FC43-81C3-3D486E53352F}"/>
                  </a:ext>
                </a:extLst>
              </p:cNvPr>
              <p:cNvSpPr/>
              <p:nvPr/>
            </p:nvSpPr>
            <p:spPr>
              <a:xfrm>
                <a:off x="3413243" y="3035435"/>
                <a:ext cx="5602904" cy="568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box>
                        <m: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00" dirty="0"/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box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2142868-87F9-FC43-81C3-3D486E533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243" y="3035435"/>
                <a:ext cx="5602904" cy="568810"/>
              </a:xfrm>
              <a:prstGeom prst="rect">
                <a:avLst/>
              </a:prstGeom>
              <a:blipFill>
                <a:blip r:embed="rId3"/>
                <a:stretch>
                  <a:fillRect t="-24444"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43D6A52-B69A-D148-ACAC-C0AC48BA3F67}"/>
                  </a:ext>
                </a:extLst>
              </p:cNvPr>
              <p:cNvSpPr/>
              <p:nvPr/>
            </p:nvSpPr>
            <p:spPr>
              <a:xfrm>
                <a:off x="3798250" y="2092580"/>
                <a:ext cx="271228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every edge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43D6A52-B69A-D148-ACAC-C0AC48BA3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250" y="2092580"/>
                <a:ext cx="2712281" cy="400110"/>
              </a:xfrm>
              <a:prstGeom prst="rect">
                <a:avLst/>
              </a:prstGeom>
              <a:blipFill>
                <a:blip r:embed="rId4"/>
                <a:stretch>
                  <a:fillRect l="-2336" t="-606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B9E4F57-94AE-ED41-92D3-8F985AE25AA2}"/>
                  </a:ext>
                </a:extLst>
              </p:cNvPr>
              <p:cNvSpPr/>
              <p:nvPr/>
            </p:nvSpPr>
            <p:spPr>
              <a:xfrm>
                <a:off x="3413243" y="1782110"/>
                <a:ext cx="463027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B9E4F57-94AE-ED41-92D3-8F985AE25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243" y="1782110"/>
                <a:ext cx="4630277" cy="400110"/>
              </a:xfrm>
              <a:prstGeom prst="rect">
                <a:avLst/>
              </a:prstGeom>
              <a:blipFill>
                <a:blip r:embed="rId5"/>
                <a:stretch>
                  <a:fillRect l="-1366" t="-9375" b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CF472AD5-5320-5549-A5C4-41C64976BB42}"/>
              </a:ext>
            </a:extLst>
          </p:cNvPr>
          <p:cNvSpPr/>
          <p:nvPr/>
        </p:nvSpPr>
        <p:spPr>
          <a:xfrm>
            <a:off x="4133173" y="1304490"/>
            <a:ext cx="3625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Projection (by Gauss-Seidel)</a:t>
            </a:r>
            <a:endParaRPr lang="en-C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363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24132</TotalTime>
  <Words>2338</Words>
  <Application>Microsoft Macintosh PowerPoint</Application>
  <PresentationFormat>Widescreen</PresentationFormat>
  <Paragraphs>446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Times New Roman</vt:lpstr>
      <vt:lpstr>Office Theme</vt:lpstr>
      <vt:lpstr>GAMES103: Intro to Physics-Based Animation</vt:lpstr>
      <vt:lpstr>Topics for the Day</vt:lpstr>
      <vt:lpstr>Strain Limiting  and  Position Based Dynamics</vt:lpstr>
      <vt:lpstr>The Stiffness Issue</vt:lpstr>
      <vt:lpstr>A Single Spring</vt:lpstr>
      <vt:lpstr>A Single Spring</vt:lpstr>
      <vt:lpstr>A Single Spring</vt:lpstr>
      <vt:lpstr>Multiple Springs – A Gauss-Seidel Approach</vt:lpstr>
      <vt:lpstr>Multiple Springs – A Gauss-Seidel Approach</vt:lpstr>
      <vt:lpstr>Multiple Springs – A Jacobi Approach</vt:lpstr>
      <vt:lpstr>Position Based Dynamics (PBD)</vt:lpstr>
      <vt:lpstr>Pros and Cons of PBD</vt:lpstr>
      <vt:lpstr>After-Class Reading</vt:lpstr>
      <vt:lpstr>Strain Limiting</vt:lpstr>
      <vt:lpstr>Spring Strain Limit</vt:lpstr>
      <vt:lpstr>Spring Strain Limit</vt:lpstr>
      <vt:lpstr>Triangle Area Limit</vt:lpstr>
      <vt:lpstr>Triangle Area Limit</vt:lpstr>
      <vt:lpstr>Strain Limiting in Simulation</vt:lpstr>
      <vt:lpstr>After-Class Reading (optional)</vt:lpstr>
      <vt:lpstr>Projective Dynamics</vt:lpstr>
      <vt:lpstr>Projective Dynamics</vt:lpstr>
      <vt:lpstr>Projective Dynamics – Explained</vt:lpstr>
      <vt:lpstr>Projective Dynamics – Shape Matching</vt:lpstr>
      <vt:lpstr>Simulation by Projective Dynamics</vt:lpstr>
      <vt:lpstr>Preconditioned Steepest Descent</vt:lpstr>
      <vt:lpstr>Pros and Cons of Projective Dynamics</vt:lpstr>
      <vt:lpstr>After-Class Reading</vt:lpstr>
      <vt:lpstr>Constrained Dynamics</vt:lpstr>
      <vt:lpstr>Constrained Dynamics</vt:lpstr>
      <vt:lpstr>Constrained Dynamics</vt:lpstr>
      <vt:lpstr>Constrained Dynamics</vt:lpstr>
      <vt:lpstr>Constrained Dynamics</vt:lpstr>
      <vt:lpstr>Stable Constrained Dynamics</vt:lpstr>
      <vt:lpstr>Stable Constrained Dynamics</vt:lpstr>
      <vt:lpstr>After-Class Reading (optional)</vt:lpstr>
      <vt:lpstr>A Summary For the 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103: Intro to Physics-Based Animation</dc:title>
  <dc:creator>Huamin Wang</dc:creator>
  <cp:lastModifiedBy>Microsoft Office User</cp:lastModifiedBy>
  <cp:revision>278</cp:revision>
  <dcterms:created xsi:type="dcterms:W3CDTF">2021-10-05T05:44:54Z</dcterms:created>
  <dcterms:modified xsi:type="dcterms:W3CDTF">2021-12-06T10:26:55Z</dcterms:modified>
</cp:coreProperties>
</file>